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xml" ContentType="application/inkml+xml"/>
  <Override PartName="/ppt/ink/ink2.xml" ContentType="application/inkml+xml"/>
  <Override PartName="/ppt/notesSlides/notesSlide42.xml" ContentType="application/vnd.openxmlformats-officedocument.presentationml.notesSlide+xml"/>
  <Override PartName="/ppt/ink/ink3.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6"/>
  </p:notesMasterIdLst>
  <p:handoutMasterIdLst>
    <p:handoutMasterId r:id="rId67"/>
  </p:handoutMasterIdLst>
  <p:sldIdLst>
    <p:sldId id="256" r:id="rId2"/>
    <p:sldId id="259" r:id="rId3"/>
    <p:sldId id="328" r:id="rId4"/>
    <p:sldId id="284" r:id="rId5"/>
    <p:sldId id="307" r:id="rId6"/>
    <p:sldId id="306" r:id="rId7"/>
    <p:sldId id="319" r:id="rId8"/>
    <p:sldId id="329" r:id="rId9"/>
    <p:sldId id="320" r:id="rId10"/>
    <p:sldId id="340" r:id="rId11"/>
    <p:sldId id="321" r:id="rId12"/>
    <p:sldId id="339" r:id="rId13"/>
    <p:sldId id="322" r:id="rId14"/>
    <p:sldId id="323" r:id="rId15"/>
    <p:sldId id="337" r:id="rId16"/>
    <p:sldId id="324" r:id="rId17"/>
    <p:sldId id="325" r:id="rId18"/>
    <p:sldId id="326" r:id="rId19"/>
    <p:sldId id="308" r:id="rId20"/>
    <p:sldId id="327" r:id="rId21"/>
    <p:sldId id="342" r:id="rId22"/>
    <p:sldId id="263" r:id="rId23"/>
    <p:sldId id="341" r:id="rId24"/>
    <p:sldId id="343" r:id="rId25"/>
    <p:sldId id="310" r:id="rId26"/>
    <p:sldId id="311" r:id="rId27"/>
    <p:sldId id="312" r:id="rId28"/>
    <p:sldId id="314" r:id="rId29"/>
    <p:sldId id="313" r:id="rId30"/>
    <p:sldId id="315" r:id="rId31"/>
    <p:sldId id="350" r:id="rId32"/>
    <p:sldId id="351" r:id="rId33"/>
    <p:sldId id="352" r:id="rId34"/>
    <p:sldId id="353" r:id="rId35"/>
    <p:sldId id="317" r:id="rId36"/>
    <p:sldId id="354" r:id="rId37"/>
    <p:sldId id="355" r:id="rId38"/>
    <p:sldId id="356" r:id="rId39"/>
    <p:sldId id="359" r:id="rId40"/>
    <p:sldId id="360" r:id="rId41"/>
    <p:sldId id="357" r:id="rId42"/>
    <p:sldId id="361" r:id="rId43"/>
    <p:sldId id="358" r:id="rId44"/>
    <p:sldId id="316" r:id="rId45"/>
    <p:sldId id="318" r:id="rId46"/>
    <p:sldId id="380" r:id="rId47"/>
    <p:sldId id="362" r:id="rId48"/>
    <p:sldId id="363" r:id="rId49"/>
    <p:sldId id="365" r:id="rId50"/>
    <p:sldId id="366" r:id="rId51"/>
    <p:sldId id="367" r:id="rId52"/>
    <p:sldId id="368" r:id="rId53"/>
    <p:sldId id="369" r:id="rId54"/>
    <p:sldId id="370" r:id="rId55"/>
    <p:sldId id="371" r:id="rId56"/>
    <p:sldId id="381" r:id="rId57"/>
    <p:sldId id="372" r:id="rId58"/>
    <p:sldId id="373" r:id="rId59"/>
    <p:sldId id="374" r:id="rId60"/>
    <p:sldId id="376" r:id="rId61"/>
    <p:sldId id="377" r:id="rId62"/>
    <p:sldId id="378" r:id="rId63"/>
    <p:sldId id="379" r:id="rId64"/>
    <p:sldId id="288" r:id="rId65"/>
  </p:sldIdLst>
  <p:sldSz cx="9144000" cy="5143500" type="screen16x9"/>
  <p:notesSz cx="6858000" cy="9144000"/>
  <p:custDataLst>
    <p:tags r:id="rId68"/>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0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4367"/>
    <a:srgbClr val="1D4865"/>
    <a:srgbClr val="1D4971"/>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9" d="100"/>
          <a:sy n="109" d="100"/>
        </p:scale>
        <p:origin x="691" y="82"/>
      </p:cViewPr>
      <p:guideLst>
        <p:guide orient="horz" pos="170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2023/5/13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08:32:15.817"/>
    </inkml:context>
    <inkml:brush xml:id="br0">
      <inkml:brushProperty name="width" value="0.05" units="cm"/>
      <inkml:brushProperty name="height" value="0.05" units="cm"/>
      <inkml:brushProperty name="color" value="#E71224"/>
    </inkml:brush>
  </inkml:definitions>
  <inkml:trace contextRef="#ctx0" brushRef="#br0">0 74 24575,'1694'0'0,"-1678"-1"0,0-1 0,28-6 0,-27 4 0,0 1 0,21-1 0,32 5 0,29-2 0,-96 1 0,1-1 0,-1 0 0,0 0 0,1 0 0,-1-1 0,0 1 0,0-1 0,0 1 0,0-1 0,0 0 0,4-4 0,-4 3 0,0 1 0,0 0 0,0 0 0,0 0 0,0 0 0,1 0 0,-1 1 0,1-1 0,-1 1 0,1 0 0,6-1 0,30 0 0,48 3 0,36-1 0,-82-8-1365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08:32:16.62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08:32:34.77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567416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224506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525540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127268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847627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417577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463568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4060246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843151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409499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591770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336325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522180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2609415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1831613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887648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886085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1920167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13244111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17176081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3334800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273798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4225426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15643242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39553452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34941032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6599159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35899842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13046752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278881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6040714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28107195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3692222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27745344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14904841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852386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31767359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23857308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39565979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3159400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37440201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4214607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15315663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18764660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410322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443487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889606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2023/5/13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8"/>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8"/>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2023/5/13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2023/5/13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2023/5/13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2023/5/13</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customXml" Target="../ink/ink2.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customXml" Target="../ink/ink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3387576" y="1582090"/>
            <a:ext cx="5340191" cy="622300"/>
          </a:xfrm>
          <a:prstGeom prst="rect">
            <a:avLst/>
          </a:prstGeom>
          <a:noFill/>
        </p:spPr>
        <p:txBody>
          <a:bodyPr wrap="square" lIns="68580" tIns="34290" rIns="68580" bIns="34290" rtlCol="0">
            <a:spAutoFit/>
          </a:bodyPr>
          <a:lstStyle/>
          <a:p>
            <a:r>
              <a:rPr lang="zh-CN" altLang="en-US" sz="3600" b="1" dirty="0">
                <a:solidFill>
                  <a:srgbClr val="1B4367"/>
                </a:solidFill>
                <a:cs typeface="+mn-ea"/>
                <a:sym typeface="+mn-lt"/>
              </a:rPr>
              <a:t>直方图平移可逆信息隐藏</a:t>
            </a:r>
          </a:p>
        </p:txBody>
      </p:sp>
      <p:sp>
        <p:nvSpPr>
          <p:cNvPr id="3075" name="文本框 3074"/>
          <p:cNvSpPr txBox="1"/>
          <p:nvPr/>
        </p:nvSpPr>
        <p:spPr>
          <a:xfrm>
            <a:off x="3404878" y="3196479"/>
            <a:ext cx="3461808" cy="252730"/>
          </a:xfrm>
          <a:prstGeom prst="rect">
            <a:avLst/>
          </a:prstGeom>
          <a:noFill/>
          <a:ln w="9525">
            <a:noFill/>
            <a:miter/>
          </a:ln>
          <a:effectLst/>
        </p:spPr>
        <p:txBody>
          <a:bodyPr vert="horz" wrap="square" lIns="68580" tIns="34290" rIns="68580" bIns="34290" anchor="t">
            <a:spAutoFit/>
          </a:bodyPr>
          <a:lstStyle/>
          <a:p>
            <a:pPr lvl="0" eaLnBrk="0" hangingPunct="0"/>
            <a:r>
              <a:rPr lang="zh-CN" altLang="en-US" sz="1200" dirty="0">
                <a:solidFill>
                  <a:schemeClr val="tx1">
                    <a:lumMod val="75000"/>
                    <a:lumOff val="25000"/>
                  </a:schemeClr>
                </a:solidFill>
                <a:cs typeface="+mn-ea"/>
                <a:sym typeface="+mn-lt"/>
              </a:rPr>
              <a:t>汇报人：穆禹宸汇报时间：</a:t>
            </a:r>
            <a:r>
              <a:rPr lang="en-US" altLang="zh-CN" sz="1200" dirty="0">
                <a:solidFill>
                  <a:schemeClr val="tx1">
                    <a:lumMod val="75000"/>
                    <a:lumOff val="25000"/>
                  </a:schemeClr>
                </a:solidFill>
                <a:cs typeface="+mn-ea"/>
                <a:sym typeface="+mn-lt"/>
              </a:rPr>
              <a:t>2023</a:t>
            </a:r>
            <a:r>
              <a:rPr lang="zh-CN" altLang="en-US" sz="1200" dirty="0">
                <a:solidFill>
                  <a:schemeClr val="tx1">
                    <a:lumMod val="75000"/>
                    <a:lumOff val="25000"/>
                  </a:schemeClr>
                </a:solidFill>
                <a:cs typeface="+mn-ea"/>
                <a:sym typeface="+mn-lt"/>
              </a:rPr>
              <a:t>年</a:t>
            </a:r>
            <a:r>
              <a:rPr lang="en-US" altLang="zh-CN" sz="1200" dirty="0">
                <a:solidFill>
                  <a:schemeClr val="tx1">
                    <a:lumMod val="75000"/>
                    <a:lumOff val="25000"/>
                  </a:schemeClr>
                </a:solidFill>
                <a:cs typeface="+mn-ea"/>
                <a:sym typeface="+mn-lt"/>
              </a:rPr>
              <a:t>5</a:t>
            </a:r>
            <a:r>
              <a:rPr lang="zh-CN" altLang="en-US" sz="1200" dirty="0">
                <a:solidFill>
                  <a:schemeClr val="tx1">
                    <a:lumMod val="75000"/>
                    <a:lumOff val="25000"/>
                  </a:schemeClr>
                </a:solidFill>
                <a:cs typeface="+mn-ea"/>
                <a:sym typeface="+mn-lt"/>
              </a:rPr>
              <a:t>月</a:t>
            </a:r>
          </a:p>
        </p:txBody>
      </p:sp>
      <p:sp>
        <p:nvSpPr>
          <p:cNvPr id="121" name="TextBox 120"/>
          <p:cNvSpPr txBox="1"/>
          <p:nvPr/>
        </p:nvSpPr>
        <p:spPr>
          <a:xfrm>
            <a:off x="3458668" y="2626926"/>
            <a:ext cx="3336584" cy="305406"/>
          </a:xfrm>
          <a:prstGeom prst="roundRect">
            <a:avLst/>
          </a:prstGeom>
          <a:solidFill>
            <a:srgbClr val="1B4367"/>
          </a:solidFill>
        </p:spPr>
        <p:txBody>
          <a:bodyPr wrap="square" rtlCol="0">
            <a:spAutoFit/>
          </a:bodyPr>
          <a:lstStyle/>
          <a:p>
            <a:r>
              <a:rPr lang="zh-CN" altLang="en-US" sz="1200" dirty="0">
                <a:solidFill>
                  <a:schemeClr val="bg1"/>
                </a:solidFill>
                <a:cs typeface="+mn-ea"/>
                <a:sym typeface="+mn-lt"/>
              </a:rPr>
              <a:t>网络空间安全学院专业：信息安全、法学</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randombar(horizontal)">
                                      <p:cBhvr>
                                        <p:cTn id="15" dur="500"/>
                                        <p:tgtEl>
                                          <p:spTgt spid="121"/>
                                        </p:tgtEl>
                                      </p:cBhvr>
                                    </p:animEffect>
                                  </p:childTnLst>
                                </p:cTn>
                              </p:par>
                            </p:childTnLst>
                          </p:cTn>
                        </p:par>
                        <p:par>
                          <p:cTn id="16" fill="hold">
                            <p:stCondLst>
                              <p:cond delay="1500"/>
                            </p:stCondLst>
                            <p:childTnLst>
                              <p:par>
                                <p:cTn id="17" presetID="12" presetClass="entr" presetSubtype="8" fill="hold" grpId="0" nodeType="after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p:tgtEl>
                                          <p:spTgt spid="3075"/>
                                        </p:tgtEl>
                                        <p:attrNameLst>
                                          <p:attrName>ppt_x</p:attrName>
                                        </p:attrNameLst>
                                      </p:cBhvr>
                                      <p:tavLst>
                                        <p:tav tm="0">
                                          <p:val>
                                            <p:strVal val="#ppt_x-#ppt_w*1.125000"/>
                                          </p:val>
                                        </p:tav>
                                        <p:tav tm="100000">
                                          <p:val>
                                            <p:strVal val="#ppt_x"/>
                                          </p:val>
                                        </p:tav>
                                      </p:tavLst>
                                    </p:anim>
                                    <p:animEffect transition="in" filter="wipe(right)">
                                      <p:cBhvr>
                                        <p:cTn id="20"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075" grpId="0" bldLvl="0" animBg="1"/>
      <p:bldP spid="121"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改进型</a:t>
            </a:r>
            <a:r>
              <a:rPr lang="en-US" altLang="zh-CN" sz="1700" b="1" dirty="0">
                <a:solidFill>
                  <a:srgbClr val="1B4367"/>
                </a:solidFill>
                <a:cs typeface="+mn-ea"/>
                <a:sym typeface="+mn-lt"/>
              </a:rPr>
              <a:t>Logistic</a:t>
            </a:r>
            <a:r>
              <a:rPr lang="zh-CN" altLang="en-US" sz="1700" b="1" dirty="0">
                <a:solidFill>
                  <a:srgbClr val="1B4367"/>
                </a:solidFill>
                <a:cs typeface="+mn-ea"/>
                <a:sym typeface="+mn-lt"/>
              </a:rPr>
              <a:t>映射</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B263D1B5-AA0F-F38C-D352-AA5E38A8D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386" y="1145481"/>
            <a:ext cx="3971411" cy="3612193"/>
          </a:xfrm>
          <a:prstGeom prst="rect">
            <a:avLst/>
          </a:prstGeom>
        </p:spPr>
      </p:pic>
      <p:pic>
        <p:nvPicPr>
          <p:cNvPr id="6" name="图片 5">
            <a:extLst>
              <a:ext uri="{FF2B5EF4-FFF2-40B4-BE49-F238E27FC236}">
                <a16:creationId xmlns:a16="http://schemas.microsoft.com/office/drawing/2014/main" id="{F993DAA3-4482-DE5A-4977-B760DD6FC9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9660" y="836860"/>
            <a:ext cx="3718882" cy="3863675"/>
          </a:xfrm>
          <a:prstGeom prst="rect">
            <a:avLst/>
          </a:prstGeom>
        </p:spPr>
      </p:pic>
    </p:spTree>
    <p:extLst>
      <p:ext uri="{BB962C8B-B14F-4D97-AF65-F5344CB8AC3E}">
        <p14:creationId xmlns:p14="http://schemas.microsoft.com/office/powerpoint/2010/main" val="40327190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110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en-US" altLang="zh-CN" sz="1700" b="1" dirty="0">
                <a:solidFill>
                  <a:srgbClr val="1B4367"/>
                </a:solidFill>
                <a:cs typeface="+mn-ea"/>
                <a:sym typeface="+mn-lt"/>
              </a:rPr>
              <a:t>Tent</a:t>
            </a:r>
            <a:r>
              <a:rPr lang="zh-CN" altLang="en-US" sz="1700" b="1" dirty="0">
                <a:solidFill>
                  <a:srgbClr val="1B4367"/>
                </a:solidFill>
                <a:cs typeface="+mn-ea"/>
                <a:sym typeface="+mn-lt"/>
              </a:rPr>
              <a:t>映射</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EB2B4CCA-3490-8138-DC88-18CBCFF4F5BC}"/>
              </a:ext>
            </a:extLst>
          </p:cNvPr>
          <p:cNvSpPr txBox="1"/>
          <p:nvPr/>
        </p:nvSpPr>
        <p:spPr>
          <a:xfrm>
            <a:off x="709386" y="745588"/>
            <a:ext cx="7308167" cy="1393779"/>
          </a:xfrm>
          <a:prstGeom prst="rect">
            <a:avLst/>
          </a:prstGeom>
          <a:noFill/>
        </p:spPr>
        <p:txBody>
          <a:bodyPr wrap="square" rtlCol="0">
            <a:spAutoFit/>
          </a:bodyPr>
          <a:lstStyle/>
          <a:p>
            <a:pPr>
              <a:lnSpc>
                <a:spcPct val="120000"/>
              </a:lnSpc>
            </a:pPr>
            <a:r>
              <a:rPr lang="en-US" altLang="zh-CN" sz="1800" dirty="0">
                <a:solidFill>
                  <a:srgbClr val="231F20"/>
                </a:solidFill>
                <a:effectLst/>
                <a:latin typeface="ZMMI67-183"/>
              </a:rPr>
              <a:t>Tent</a:t>
            </a:r>
            <a:r>
              <a:rPr lang="zh-CN" altLang="en-US" sz="1800" dirty="0">
                <a:solidFill>
                  <a:srgbClr val="231F20"/>
                </a:solidFill>
                <a:effectLst/>
                <a:latin typeface="KTJ"/>
              </a:rPr>
              <a:t>映射也是常用的一种分段线性映射</a:t>
            </a:r>
            <a:r>
              <a:rPr lang="zh-CN" altLang="en-US" sz="1800" dirty="0">
                <a:solidFill>
                  <a:srgbClr val="231F20"/>
                </a:solidFill>
                <a:effectLst/>
                <a:latin typeface="ZMMI67-187"/>
              </a:rPr>
              <a:t>，</a:t>
            </a:r>
            <a:r>
              <a:rPr lang="zh-CN" altLang="en-US" sz="1800" dirty="0">
                <a:solidFill>
                  <a:srgbClr val="231F20"/>
                </a:solidFill>
                <a:effectLst/>
                <a:latin typeface="KTJ"/>
              </a:rPr>
              <a:t>它的方程形式决定了其函数图像近似于一个帐篷</a:t>
            </a:r>
            <a:r>
              <a:rPr lang="zh-CN" altLang="en-US" sz="1800" dirty="0">
                <a:solidFill>
                  <a:srgbClr val="231F20"/>
                </a:solidFill>
                <a:effectLst/>
                <a:latin typeface="ZMMI67-187"/>
              </a:rPr>
              <a:t>。</a:t>
            </a:r>
            <a:r>
              <a:rPr lang="en-US" altLang="zh-CN" sz="1800" dirty="0">
                <a:solidFill>
                  <a:srgbClr val="231F20"/>
                </a:solidFill>
                <a:effectLst/>
                <a:latin typeface="ZMMI67-183"/>
              </a:rPr>
              <a:t>Tent</a:t>
            </a:r>
            <a:r>
              <a:rPr lang="zh-CN" altLang="en-US" sz="1800" dirty="0">
                <a:solidFill>
                  <a:srgbClr val="231F20"/>
                </a:solidFill>
                <a:effectLst/>
                <a:latin typeface="KTJ"/>
              </a:rPr>
              <a:t>映射算法简单</a:t>
            </a:r>
            <a:r>
              <a:rPr lang="zh-CN" altLang="en-US" sz="1800" dirty="0">
                <a:solidFill>
                  <a:srgbClr val="231F20"/>
                </a:solidFill>
                <a:effectLst/>
                <a:latin typeface="ZMMI67-187"/>
              </a:rPr>
              <a:t>，</a:t>
            </a:r>
            <a:r>
              <a:rPr lang="zh-CN" altLang="en-US" sz="1800" dirty="0">
                <a:solidFill>
                  <a:srgbClr val="231F20"/>
                </a:solidFill>
                <a:effectLst/>
                <a:latin typeface="KTJ"/>
              </a:rPr>
              <a:t>但却是序列复杂的离散映射</a:t>
            </a:r>
            <a:r>
              <a:rPr lang="zh-CN" altLang="en-US" sz="1800" dirty="0">
                <a:solidFill>
                  <a:srgbClr val="231F20"/>
                </a:solidFill>
                <a:effectLst/>
                <a:latin typeface="ZMMI67-187"/>
              </a:rPr>
              <a:t>，</a:t>
            </a:r>
            <a:r>
              <a:rPr lang="zh-CN" altLang="en-US" sz="1800" dirty="0">
                <a:solidFill>
                  <a:srgbClr val="231F20"/>
                </a:solidFill>
                <a:effectLst/>
                <a:latin typeface="KTJ"/>
              </a:rPr>
              <a:t>多应用于产生伪随机序列</a:t>
            </a:r>
            <a:r>
              <a:rPr lang="zh-CN" altLang="en-US" sz="1800" dirty="0">
                <a:solidFill>
                  <a:srgbClr val="231F20"/>
                </a:solidFill>
                <a:effectLst/>
                <a:latin typeface="ZMMI67-187"/>
              </a:rPr>
              <a:t>，</a:t>
            </a:r>
            <a:r>
              <a:rPr lang="zh-CN" altLang="en-US" sz="1800" dirty="0">
                <a:solidFill>
                  <a:srgbClr val="231F20"/>
                </a:solidFill>
                <a:effectLst/>
                <a:latin typeface="KTJ"/>
              </a:rPr>
              <a:t>其具有运算速度快</a:t>
            </a:r>
            <a:r>
              <a:rPr lang="zh-CN" altLang="en-US" sz="1800" dirty="0">
                <a:solidFill>
                  <a:srgbClr val="231F20"/>
                </a:solidFill>
                <a:effectLst/>
                <a:latin typeface="ZMMI67-187"/>
              </a:rPr>
              <a:t>、</a:t>
            </a:r>
            <a:r>
              <a:rPr lang="zh-CN" altLang="en-US" sz="1800" dirty="0">
                <a:solidFill>
                  <a:srgbClr val="231F20"/>
                </a:solidFill>
                <a:effectLst/>
                <a:latin typeface="KTJ"/>
              </a:rPr>
              <a:t>序列分布均匀的优势</a:t>
            </a:r>
            <a:r>
              <a:rPr lang="zh-CN" altLang="en-US" sz="1800" dirty="0">
                <a:solidFill>
                  <a:srgbClr val="231F20"/>
                </a:solidFill>
                <a:effectLst/>
                <a:latin typeface="ZMMI67-187"/>
              </a:rPr>
              <a:t>。</a:t>
            </a:r>
            <a:r>
              <a:rPr lang="zh-CN" altLang="en-US" sz="1800" dirty="0">
                <a:solidFill>
                  <a:srgbClr val="231F20"/>
                </a:solidFill>
                <a:effectLst/>
                <a:latin typeface="KTJ"/>
              </a:rPr>
              <a:t>映射的定义如下：</a:t>
            </a:r>
            <a:endParaRPr lang="zh-CN" altLang="en-US" dirty="0"/>
          </a:p>
        </p:txBody>
      </p:sp>
      <p:pic>
        <p:nvPicPr>
          <p:cNvPr id="4" name="图片 3">
            <a:extLst>
              <a:ext uri="{FF2B5EF4-FFF2-40B4-BE49-F238E27FC236}">
                <a16:creationId xmlns:a16="http://schemas.microsoft.com/office/drawing/2014/main" id="{8ED672B3-AD59-40F5-D5F1-DEABD274ED93}"/>
              </a:ext>
            </a:extLst>
          </p:cNvPr>
          <p:cNvPicPr>
            <a:picLocks noChangeAspect="1"/>
          </p:cNvPicPr>
          <p:nvPr/>
        </p:nvPicPr>
        <p:blipFill rotWithShape="1">
          <a:blip r:embed="rId3">
            <a:extLst>
              <a:ext uri="{28A0092B-C50C-407E-A947-70E740481C1C}">
                <a14:useLocalDpi xmlns:a14="http://schemas.microsoft.com/office/drawing/2010/main" val="0"/>
              </a:ext>
            </a:extLst>
          </a:blip>
          <a:srcRect b="11494"/>
          <a:stretch/>
        </p:blipFill>
        <p:spPr>
          <a:xfrm>
            <a:off x="1254737" y="2358798"/>
            <a:ext cx="6344528" cy="1299824"/>
          </a:xfrm>
          <a:prstGeom prst="rect">
            <a:avLst/>
          </a:prstGeom>
        </p:spPr>
      </p:pic>
    </p:spTree>
    <p:extLst>
      <p:ext uri="{BB962C8B-B14F-4D97-AF65-F5344CB8AC3E}">
        <p14:creationId xmlns:p14="http://schemas.microsoft.com/office/powerpoint/2010/main" val="38226956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434A25C-2754-16FA-BF37-9543601EC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956" y="773274"/>
            <a:ext cx="4016088" cy="3596952"/>
          </a:xfrm>
          <a:prstGeom prst="rect">
            <a:avLst/>
          </a:prstGeom>
        </p:spPr>
      </p:pic>
    </p:spTree>
    <p:extLst>
      <p:ext uri="{BB962C8B-B14F-4D97-AF65-F5344CB8AC3E}">
        <p14:creationId xmlns:p14="http://schemas.microsoft.com/office/powerpoint/2010/main" val="26672410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533217"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混沌图像加密算法技术</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4823A861-65FE-55C6-0881-613798310D92}"/>
              </a:ext>
            </a:extLst>
          </p:cNvPr>
          <p:cNvSpPr txBox="1"/>
          <p:nvPr/>
        </p:nvSpPr>
        <p:spPr>
          <a:xfrm>
            <a:off x="709386" y="745588"/>
            <a:ext cx="7308167" cy="1705403"/>
          </a:xfrm>
          <a:prstGeom prst="rect">
            <a:avLst/>
          </a:prstGeom>
          <a:noFill/>
        </p:spPr>
        <p:txBody>
          <a:bodyPr wrap="square" rtlCol="0">
            <a:spAutoFit/>
          </a:bodyPr>
          <a:lstStyle/>
          <a:p>
            <a:pPr>
              <a:lnSpc>
                <a:spcPct val="150000"/>
              </a:lnSpc>
            </a:pPr>
            <a:r>
              <a:rPr lang="zh-CN" altLang="en-US" sz="1800" dirty="0">
                <a:solidFill>
                  <a:srgbClr val="231F20"/>
                </a:solidFill>
                <a:effectLst/>
                <a:latin typeface="KTJ"/>
              </a:rPr>
              <a:t>图像置乱效果的预加密可通过</a:t>
            </a:r>
            <a:r>
              <a:rPr lang="en-US" altLang="zh-CN" sz="1800" dirty="0">
                <a:solidFill>
                  <a:srgbClr val="231F20"/>
                </a:solidFill>
                <a:effectLst/>
                <a:latin typeface="ZMMI67-183"/>
              </a:rPr>
              <a:t>Arnold</a:t>
            </a:r>
            <a:r>
              <a:rPr lang="zh-CN" altLang="en-US" sz="1800" dirty="0">
                <a:solidFill>
                  <a:srgbClr val="231F20"/>
                </a:solidFill>
                <a:effectLst/>
                <a:latin typeface="KTJ"/>
              </a:rPr>
              <a:t>的变换与反变换来实现</a:t>
            </a:r>
            <a:r>
              <a:rPr lang="zh-CN" altLang="en-US" sz="1800" dirty="0">
                <a:solidFill>
                  <a:srgbClr val="231F20"/>
                </a:solidFill>
                <a:effectLst/>
                <a:latin typeface="ZMMI67-187"/>
              </a:rPr>
              <a:t>。</a:t>
            </a:r>
            <a:r>
              <a:rPr lang="zh-CN" altLang="en-US" sz="1800" dirty="0">
                <a:solidFill>
                  <a:srgbClr val="231F20"/>
                </a:solidFill>
                <a:effectLst/>
                <a:latin typeface="KTJ"/>
              </a:rPr>
              <a:t>再通过混沌序列比特重排技术</a:t>
            </a:r>
            <a:r>
              <a:rPr lang="zh-CN" altLang="en-US" sz="1800" dirty="0">
                <a:solidFill>
                  <a:srgbClr val="231F20"/>
                </a:solidFill>
                <a:effectLst/>
                <a:latin typeface="ZMMI67-187"/>
              </a:rPr>
              <a:t>，</a:t>
            </a:r>
            <a:r>
              <a:rPr lang="zh-CN" altLang="en-US" sz="1800" dirty="0">
                <a:solidFill>
                  <a:srgbClr val="231F20"/>
                </a:solidFill>
                <a:effectLst/>
                <a:latin typeface="KTJ"/>
              </a:rPr>
              <a:t>它用于解决在混沌过渡态中轨道点差别小</a:t>
            </a:r>
            <a:r>
              <a:rPr lang="zh-CN" altLang="en-US" sz="1800" dirty="0">
                <a:solidFill>
                  <a:srgbClr val="231F20"/>
                </a:solidFill>
                <a:effectLst/>
                <a:latin typeface="ZMMI67-187"/>
              </a:rPr>
              <a:t>，</a:t>
            </a:r>
            <a:r>
              <a:rPr lang="zh-CN" altLang="en-US" sz="1800" dirty="0">
                <a:solidFill>
                  <a:srgbClr val="231F20"/>
                </a:solidFill>
                <a:effectLst/>
                <a:latin typeface="KTJ"/>
              </a:rPr>
              <a:t>序列值改变量不大的问题</a:t>
            </a:r>
            <a:r>
              <a:rPr lang="zh-CN" altLang="en-US" sz="1800" dirty="0">
                <a:solidFill>
                  <a:srgbClr val="231F20"/>
                </a:solidFill>
                <a:effectLst/>
                <a:latin typeface="ZMMI67-187"/>
              </a:rPr>
              <a:t>，</a:t>
            </a:r>
            <a:r>
              <a:rPr lang="zh-CN" altLang="en-US" sz="1800" dirty="0">
                <a:solidFill>
                  <a:srgbClr val="231F20"/>
                </a:solidFill>
                <a:effectLst/>
                <a:latin typeface="KTJ"/>
              </a:rPr>
              <a:t>从而使更新序列具有更好的敏感依赖性</a:t>
            </a:r>
            <a:r>
              <a:rPr lang="zh-CN" altLang="en-US" sz="1800" dirty="0">
                <a:solidFill>
                  <a:srgbClr val="231F20"/>
                </a:solidFill>
                <a:effectLst/>
                <a:latin typeface="ZMMI67-187"/>
              </a:rPr>
              <a:t>、</a:t>
            </a:r>
            <a:r>
              <a:rPr lang="zh-CN" altLang="en-US" sz="1800" dirty="0">
                <a:solidFill>
                  <a:srgbClr val="231F20"/>
                </a:solidFill>
                <a:effectLst/>
                <a:latin typeface="KTJ"/>
              </a:rPr>
              <a:t>伪随机性与遍历性等混沌特性</a:t>
            </a:r>
            <a:r>
              <a:rPr lang="zh-CN" altLang="en-US" sz="1800" dirty="0">
                <a:solidFill>
                  <a:srgbClr val="231F20"/>
                </a:solidFill>
                <a:effectLst/>
                <a:latin typeface="ZMMI67-187"/>
              </a:rPr>
              <a:t>。</a:t>
            </a:r>
            <a:endParaRPr lang="zh-CN" altLang="en-US" dirty="0"/>
          </a:p>
        </p:txBody>
      </p:sp>
    </p:spTree>
    <p:extLst>
      <p:ext uri="{BB962C8B-B14F-4D97-AF65-F5344CB8AC3E}">
        <p14:creationId xmlns:p14="http://schemas.microsoft.com/office/powerpoint/2010/main" val="21001707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9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en-US" altLang="zh-CN" sz="1700" b="1" dirty="0">
                <a:solidFill>
                  <a:srgbClr val="1B4367"/>
                </a:solidFill>
                <a:cs typeface="+mn-ea"/>
                <a:sym typeface="+mn-lt"/>
              </a:rPr>
              <a:t>Arnold</a:t>
            </a:r>
            <a:r>
              <a:rPr lang="zh-CN" altLang="en-US" sz="1700" b="1" dirty="0">
                <a:solidFill>
                  <a:srgbClr val="1B4367"/>
                </a:solidFill>
                <a:cs typeface="+mn-ea"/>
                <a:sym typeface="+mn-lt"/>
              </a:rPr>
              <a:t>变换</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0ECEE7B8-B1B5-90E8-26DF-F9C6E8337672}"/>
              </a:ext>
            </a:extLst>
          </p:cNvPr>
          <p:cNvSpPr txBox="1"/>
          <p:nvPr/>
        </p:nvSpPr>
        <p:spPr>
          <a:xfrm>
            <a:off x="709386" y="745588"/>
            <a:ext cx="7308167" cy="1754326"/>
          </a:xfrm>
          <a:prstGeom prst="rect">
            <a:avLst/>
          </a:prstGeom>
          <a:noFill/>
        </p:spPr>
        <p:txBody>
          <a:bodyPr wrap="square" rtlCol="0">
            <a:spAutoFit/>
          </a:bodyPr>
          <a:lstStyle/>
          <a:p>
            <a:r>
              <a:rPr lang="en-US" altLang="zh-CN" sz="1800" dirty="0">
                <a:solidFill>
                  <a:srgbClr val="231F20"/>
                </a:solidFill>
                <a:effectLst/>
                <a:latin typeface="ZMMI67-183"/>
              </a:rPr>
              <a:t>Arnold</a:t>
            </a:r>
            <a:r>
              <a:rPr lang="zh-CN" altLang="en-US" sz="1800" dirty="0">
                <a:solidFill>
                  <a:srgbClr val="231F20"/>
                </a:solidFill>
                <a:effectLst/>
                <a:latin typeface="KTJ"/>
              </a:rPr>
              <a:t>变换因为其直观简易的特性被应用于矩阵的置乱</a:t>
            </a:r>
            <a:r>
              <a:rPr lang="zh-CN" altLang="en-US" sz="1800" dirty="0">
                <a:solidFill>
                  <a:srgbClr val="231F20"/>
                </a:solidFill>
                <a:effectLst/>
                <a:latin typeface="ZMMI67-187"/>
              </a:rPr>
              <a:t>，</a:t>
            </a:r>
            <a:r>
              <a:rPr lang="zh-CN" altLang="en-US" sz="1800" dirty="0">
                <a:solidFill>
                  <a:srgbClr val="231F20"/>
                </a:solidFill>
                <a:effectLst/>
                <a:latin typeface="KTJ"/>
              </a:rPr>
              <a:t>每运行一</a:t>
            </a:r>
            <a:endParaRPr lang="zh-CN" altLang="en-US" sz="2400" dirty="0"/>
          </a:p>
          <a:p>
            <a:r>
              <a:rPr lang="zh-CN" altLang="en-US" sz="1800" dirty="0">
                <a:solidFill>
                  <a:srgbClr val="231F20"/>
                </a:solidFill>
                <a:effectLst/>
                <a:latin typeface="KTJ"/>
              </a:rPr>
              <a:t>次</a:t>
            </a:r>
            <a:r>
              <a:rPr lang="en-US" altLang="zh-CN" sz="1800" dirty="0">
                <a:solidFill>
                  <a:srgbClr val="231F20"/>
                </a:solidFill>
                <a:effectLst/>
                <a:latin typeface="ZMMI67-183"/>
              </a:rPr>
              <a:t>Arnold</a:t>
            </a:r>
            <a:r>
              <a:rPr lang="zh-CN" altLang="en-US" sz="1800" dirty="0">
                <a:solidFill>
                  <a:srgbClr val="231F20"/>
                </a:solidFill>
                <a:effectLst/>
                <a:latin typeface="KTJ"/>
              </a:rPr>
              <a:t>变换</a:t>
            </a:r>
            <a:r>
              <a:rPr lang="zh-CN" altLang="en-US" sz="1800" dirty="0">
                <a:solidFill>
                  <a:srgbClr val="231F20"/>
                </a:solidFill>
                <a:effectLst/>
                <a:latin typeface="ZMMI67-187"/>
              </a:rPr>
              <a:t>，</a:t>
            </a:r>
            <a:r>
              <a:rPr lang="zh-CN" altLang="en-US" sz="1800" dirty="0">
                <a:solidFill>
                  <a:srgbClr val="231F20"/>
                </a:solidFill>
                <a:effectLst/>
                <a:latin typeface="KTJ"/>
              </a:rPr>
              <a:t>就相当于对该图像矩阵进行了一次置乱</a:t>
            </a:r>
            <a:r>
              <a:rPr lang="zh-CN" altLang="en-US" sz="1800" dirty="0">
                <a:solidFill>
                  <a:srgbClr val="231F20"/>
                </a:solidFill>
                <a:effectLst/>
                <a:latin typeface="ZMMI67-187"/>
              </a:rPr>
              <a:t>。</a:t>
            </a:r>
            <a:r>
              <a:rPr lang="zh-CN" altLang="en-US" sz="1800" dirty="0">
                <a:solidFill>
                  <a:srgbClr val="231F20"/>
                </a:solidFill>
                <a:effectLst/>
                <a:latin typeface="KTJ"/>
              </a:rPr>
              <a:t>由于</a:t>
            </a:r>
            <a:r>
              <a:rPr lang="en-US" altLang="zh-CN" sz="1800" dirty="0">
                <a:solidFill>
                  <a:srgbClr val="231F20"/>
                </a:solidFill>
                <a:effectLst/>
                <a:latin typeface="ZMMI67-183"/>
              </a:rPr>
              <a:t>Arnold</a:t>
            </a:r>
            <a:r>
              <a:rPr lang="zh-CN" altLang="en-US" sz="1800" dirty="0">
                <a:solidFill>
                  <a:srgbClr val="231F20"/>
                </a:solidFill>
                <a:effectLst/>
                <a:latin typeface="KTJ"/>
              </a:rPr>
              <a:t>变换使用的矩阵维度很小</a:t>
            </a:r>
            <a:r>
              <a:rPr lang="zh-CN" altLang="en-US" sz="1800" dirty="0">
                <a:solidFill>
                  <a:srgbClr val="231F20"/>
                </a:solidFill>
                <a:effectLst/>
                <a:latin typeface="ZMMI67-187"/>
              </a:rPr>
              <a:t>，</a:t>
            </a:r>
            <a:r>
              <a:rPr lang="zh-CN" altLang="en-US" sz="1800" dirty="0">
                <a:solidFill>
                  <a:srgbClr val="231F20"/>
                </a:solidFill>
                <a:effectLst/>
                <a:latin typeface="KTJ"/>
              </a:rPr>
              <a:t>所以只使用一次变换得到的结果依旧能看出图像的部分纹理形状等特征</a:t>
            </a:r>
            <a:r>
              <a:rPr lang="zh-CN" altLang="en-US" sz="1800" dirty="0">
                <a:solidFill>
                  <a:srgbClr val="231F20"/>
                </a:solidFill>
                <a:effectLst/>
                <a:latin typeface="ZMMI67-187"/>
              </a:rPr>
              <a:t>，</a:t>
            </a:r>
            <a:r>
              <a:rPr lang="zh-CN" altLang="en-US" sz="1800" dirty="0">
                <a:solidFill>
                  <a:srgbClr val="231F20"/>
                </a:solidFill>
                <a:effectLst/>
                <a:latin typeface="KTJ"/>
              </a:rPr>
              <a:t>所以使用多次迭代是不可避免的</a:t>
            </a:r>
            <a:r>
              <a:rPr lang="zh-CN" altLang="en-US" sz="1800" dirty="0">
                <a:solidFill>
                  <a:srgbClr val="231F20"/>
                </a:solidFill>
                <a:effectLst/>
                <a:latin typeface="ZMMI67-187"/>
              </a:rPr>
              <a:t>，</a:t>
            </a:r>
            <a:r>
              <a:rPr lang="zh-CN" altLang="en-US" sz="1800" dirty="0">
                <a:solidFill>
                  <a:srgbClr val="231F20"/>
                </a:solidFill>
                <a:effectLst/>
                <a:latin typeface="KTJ"/>
              </a:rPr>
              <a:t>只有当以上特征不再能通过人眼观察到时</a:t>
            </a:r>
            <a:r>
              <a:rPr lang="zh-CN" altLang="en-US" sz="1800" dirty="0">
                <a:solidFill>
                  <a:srgbClr val="231F20"/>
                </a:solidFill>
                <a:effectLst/>
                <a:latin typeface="ZMMI67-187"/>
              </a:rPr>
              <a:t>，</a:t>
            </a:r>
            <a:r>
              <a:rPr lang="zh-CN" altLang="en-US" sz="1800" dirty="0">
                <a:solidFill>
                  <a:srgbClr val="231F20"/>
                </a:solidFill>
                <a:effectLst/>
                <a:latin typeface="KTJ"/>
              </a:rPr>
              <a:t>才算有意义的变换</a:t>
            </a:r>
            <a:r>
              <a:rPr lang="zh-CN" altLang="en-US" sz="1800" dirty="0">
                <a:solidFill>
                  <a:srgbClr val="231F20"/>
                </a:solidFill>
                <a:effectLst/>
                <a:latin typeface="ZMMI67-187"/>
              </a:rPr>
              <a:t>。</a:t>
            </a:r>
            <a:r>
              <a:rPr lang="en-US" altLang="zh-CN" sz="1800" dirty="0">
                <a:solidFill>
                  <a:srgbClr val="231F20"/>
                </a:solidFill>
                <a:effectLst/>
                <a:latin typeface="ZMMI67-183"/>
              </a:rPr>
              <a:t>Arnold</a:t>
            </a:r>
            <a:r>
              <a:rPr lang="zh-CN" altLang="en-US" sz="1800" dirty="0">
                <a:solidFill>
                  <a:srgbClr val="231F20"/>
                </a:solidFill>
                <a:effectLst/>
                <a:latin typeface="KTJ"/>
              </a:rPr>
              <a:t>变换常用于图像预加密</a:t>
            </a:r>
            <a:r>
              <a:rPr lang="zh-CN" altLang="en-US" sz="1800" dirty="0">
                <a:solidFill>
                  <a:srgbClr val="231F20"/>
                </a:solidFill>
                <a:effectLst/>
                <a:latin typeface="ZMMI67-187"/>
              </a:rPr>
              <a:t>，</a:t>
            </a:r>
            <a:r>
              <a:rPr lang="zh-CN" altLang="en-US" sz="1800" dirty="0">
                <a:solidFill>
                  <a:srgbClr val="231F20"/>
                </a:solidFill>
                <a:effectLst/>
                <a:latin typeface="KTJ"/>
              </a:rPr>
              <a:t>方程定义如下</a:t>
            </a:r>
            <a:endParaRPr lang="zh-CN" altLang="en-US" dirty="0"/>
          </a:p>
        </p:txBody>
      </p:sp>
      <p:pic>
        <p:nvPicPr>
          <p:cNvPr id="4" name="图片 3">
            <a:extLst>
              <a:ext uri="{FF2B5EF4-FFF2-40B4-BE49-F238E27FC236}">
                <a16:creationId xmlns:a16="http://schemas.microsoft.com/office/drawing/2014/main" id="{62E9DF8C-A686-0EAA-6484-7C2AFD327C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252" y="2591712"/>
            <a:ext cx="3848433" cy="693480"/>
          </a:xfrm>
          <a:prstGeom prst="rect">
            <a:avLst/>
          </a:prstGeom>
        </p:spPr>
      </p:pic>
      <p:pic>
        <p:nvPicPr>
          <p:cNvPr id="6" name="图片 5">
            <a:extLst>
              <a:ext uri="{FF2B5EF4-FFF2-40B4-BE49-F238E27FC236}">
                <a16:creationId xmlns:a16="http://schemas.microsoft.com/office/drawing/2014/main" id="{FC478569-3D65-569B-6D1A-1B4FF6D1CA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9251" y="3376990"/>
            <a:ext cx="3848433" cy="1239456"/>
          </a:xfrm>
          <a:prstGeom prst="rect">
            <a:avLst/>
          </a:prstGeom>
        </p:spPr>
      </p:pic>
    </p:spTree>
    <p:extLst>
      <p:ext uri="{BB962C8B-B14F-4D97-AF65-F5344CB8AC3E}">
        <p14:creationId xmlns:p14="http://schemas.microsoft.com/office/powerpoint/2010/main" val="308093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DDB34B8-8938-7480-AED9-C8381A2D2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3206" y="0"/>
            <a:ext cx="3557588" cy="5143500"/>
          </a:xfrm>
          <a:prstGeom prst="rect">
            <a:avLst/>
          </a:prstGeom>
        </p:spPr>
      </p:pic>
    </p:spTree>
    <p:extLst>
      <p:ext uri="{BB962C8B-B14F-4D97-AF65-F5344CB8AC3E}">
        <p14:creationId xmlns:p14="http://schemas.microsoft.com/office/powerpoint/2010/main" val="3360431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554AAB-B04E-FB62-770F-5109AC712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748" y="914256"/>
            <a:ext cx="3726503" cy="3314987"/>
          </a:xfrm>
          <a:prstGeom prst="rect">
            <a:avLst/>
          </a:prstGeom>
        </p:spPr>
      </p:pic>
    </p:spTree>
    <p:extLst>
      <p:ext uri="{BB962C8B-B14F-4D97-AF65-F5344CB8AC3E}">
        <p14:creationId xmlns:p14="http://schemas.microsoft.com/office/powerpoint/2010/main" val="38215631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混沌序列比特重排</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C3659157-8EAD-ABF6-6855-FE7899F6E58E}"/>
              </a:ext>
            </a:extLst>
          </p:cNvPr>
          <p:cNvSpPr txBox="1"/>
          <p:nvPr/>
        </p:nvSpPr>
        <p:spPr>
          <a:xfrm>
            <a:off x="709386" y="745588"/>
            <a:ext cx="7308167" cy="2031325"/>
          </a:xfrm>
          <a:prstGeom prst="rect">
            <a:avLst/>
          </a:prstGeom>
          <a:noFill/>
        </p:spPr>
        <p:txBody>
          <a:bodyPr wrap="square" rtlCol="0">
            <a:spAutoFit/>
          </a:bodyPr>
          <a:lstStyle/>
          <a:p>
            <a:r>
              <a:rPr lang="zh-CN" altLang="en-US" sz="1800" dirty="0">
                <a:solidFill>
                  <a:srgbClr val="231F20"/>
                </a:solidFill>
                <a:effectLst/>
                <a:latin typeface="KTJ"/>
              </a:rPr>
              <a:t>当系统的初始值及其控制参数产生微小的改变时</a:t>
            </a:r>
            <a:r>
              <a:rPr lang="zh-CN" altLang="en-US" sz="1800" dirty="0">
                <a:solidFill>
                  <a:srgbClr val="231F20"/>
                </a:solidFill>
                <a:effectLst/>
                <a:latin typeface="ZMMI68-194"/>
              </a:rPr>
              <a:t>，</a:t>
            </a:r>
            <a:r>
              <a:rPr lang="zh-CN" altLang="en-US" sz="1800" dirty="0">
                <a:solidFill>
                  <a:srgbClr val="231F20"/>
                </a:solidFill>
                <a:effectLst/>
                <a:latin typeface="KTJ"/>
              </a:rPr>
              <a:t>处于混沌过渡态中</a:t>
            </a:r>
            <a:r>
              <a:rPr lang="zh-CN" altLang="en-US" sz="1800" dirty="0">
                <a:solidFill>
                  <a:srgbClr val="231F20"/>
                </a:solidFill>
                <a:effectLst/>
                <a:latin typeface="ZMMI68-194"/>
              </a:rPr>
              <a:t>，</a:t>
            </a:r>
            <a:r>
              <a:rPr lang="zh-CN" altLang="en-US" sz="1800" dirty="0">
                <a:solidFill>
                  <a:srgbClr val="231F20"/>
                </a:solidFill>
                <a:effectLst/>
                <a:latin typeface="KTJ"/>
              </a:rPr>
              <a:t>按此进行迭代产生的值显然具有高度的相似性</a:t>
            </a:r>
            <a:r>
              <a:rPr lang="zh-CN" altLang="en-US" sz="1800" dirty="0">
                <a:solidFill>
                  <a:srgbClr val="231F20"/>
                </a:solidFill>
                <a:effectLst/>
                <a:latin typeface="ZMMI68-194"/>
              </a:rPr>
              <a:t>，</a:t>
            </a:r>
            <a:r>
              <a:rPr lang="zh-CN" altLang="en-US" sz="1800" dirty="0">
                <a:solidFill>
                  <a:srgbClr val="231F20"/>
                </a:solidFill>
                <a:effectLst/>
                <a:latin typeface="KTJ"/>
              </a:rPr>
              <a:t>衍生轨道相近且具有一致的起伏特性</a:t>
            </a:r>
            <a:r>
              <a:rPr lang="zh-CN" altLang="en-US" sz="1800" dirty="0">
                <a:solidFill>
                  <a:srgbClr val="231F20"/>
                </a:solidFill>
                <a:effectLst/>
                <a:latin typeface="ZMMI68-194"/>
              </a:rPr>
              <a:t>。</a:t>
            </a:r>
            <a:r>
              <a:rPr lang="zh-CN" altLang="en-US" sz="1800" dirty="0">
                <a:solidFill>
                  <a:srgbClr val="231F20"/>
                </a:solidFill>
                <a:effectLst/>
                <a:latin typeface="KTJ"/>
              </a:rPr>
              <a:t>显然利用这样的值进行量化操作时</a:t>
            </a:r>
            <a:r>
              <a:rPr lang="zh-CN" altLang="en-US" sz="1800" dirty="0">
                <a:solidFill>
                  <a:srgbClr val="231F20"/>
                </a:solidFill>
                <a:effectLst/>
                <a:latin typeface="ZMMI68-194"/>
              </a:rPr>
              <a:t>，</a:t>
            </a:r>
            <a:r>
              <a:rPr lang="zh-CN" altLang="en-US" sz="1800" dirty="0">
                <a:solidFill>
                  <a:srgbClr val="231F20"/>
                </a:solidFill>
                <a:effectLst/>
                <a:latin typeface="KTJ"/>
              </a:rPr>
              <a:t>不可避免地出现大概率相同的值或相近的值</a:t>
            </a:r>
            <a:r>
              <a:rPr lang="zh-CN" altLang="en-US" sz="1800" dirty="0">
                <a:solidFill>
                  <a:srgbClr val="231F20"/>
                </a:solidFill>
                <a:effectLst/>
                <a:latin typeface="ZMMI68-194"/>
              </a:rPr>
              <a:t>，</a:t>
            </a:r>
            <a:r>
              <a:rPr lang="zh-CN" altLang="en-US" sz="1800" dirty="0">
                <a:solidFill>
                  <a:srgbClr val="231F20"/>
                </a:solidFill>
                <a:effectLst/>
                <a:latin typeface="KTJ"/>
              </a:rPr>
              <a:t>使序列值出现了一定的统计特性</a:t>
            </a:r>
            <a:r>
              <a:rPr lang="zh-CN" altLang="en-US" sz="1800" dirty="0">
                <a:solidFill>
                  <a:srgbClr val="231F20"/>
                </a:solidFill>
                <a:effectLst/>
                <a:latin typeface="ZMMI68-194"/>
              </a:rPr>
              <a:t>，</a:t>
            </a:r>
            <a:r>
              <a:rPr lang="zh-CN" altLang="en-US" sz="1800" dirty="0">
                <a:solidFill>
                  <a:srgbClr val="231F20"/>
                </a:solidFill>
                <a:effectLst/>
                <a:latin typeface="KTJ"/>
              </a:rPr>
              <a:t>而不具备良好的随机性</a:t>
            </a:r>
            <a:r>
              <a:rPr lang="zh-CN" altLang="en-US" sz="1800" dirty="0">
                <a:solidFill>
                  <a:srgbClr val="231F20"/>
                </a:solidFill>
                <a:effectLst/>
                <a:latin typeface="ZMMI68-194"/>
              </a:rPr>
              <a:t>。</a:t>
            </a:r>
            <a:r>
              <a:rPr lang="zh-CN" altLang="en-US" sz="1800" dirty="0">
                <a:solidFill>
                  <a:srgbClr val="231F20"/>
                </a:solidFill>
                <a:effectLst/>
                <a:latin typeface="KTJ"/>
              </a:rPr>
              <a:t>由此</a:t>
            </a:r>
            <a:r>
              <a:rPr lang="zh-CN" altLang="en-US" sz="1800" dirty="0">
                <a:solidFill>
                  <a:srgbClr val="231F20"/>
                </a:solidFill>
                <a:effectLst/>
                <a:latin typeface="ZMMI68-194"/>
              </a:rPr>
              <a:t>，</a:t>
            </a:r>
            <a:r>
              <a:rPr lang="zh-CN" altLang="en-US" sz="1800" dirty="0">
                <a:solidFill>
                  <a:srgbClr val="231F20"/>
                </a:solidFill>
                <a:effectLst/>
                <a:latin typeface="KTJ"/>
              </a:rPr>
              <a:t>设计出能够针对差异小的序列使之处理</a:t>
            </a:r>
            <a:endParaRPr lang="zh-CN" altLang="en-US" sz="2400" dirty="0"/>
          </a:p>
          <a:p>
            <a:r>
              <a:rPr lang="zh-CN" altLang="en-US" sz="1800" dirty="0">
                <a:solidFill>
                  <a:srgbClr val="231F20"/>
                </a:solidFill>
                <a:effectLst/>
                <a:latin typeface="KTJ"/>
              </a:rPr>
              <a:t>差异较大的值</a:t>
            </a:r>
            <a:r>
              <a:rPr lang="zh-CN" altLang="en-US" sz="1800" dirty="0">
                <a:solidFill>
                  <a:srgbClr val="231F20"/>
                </a:solidFill>
                <a:effectLst/>
                <a:latin typeface="ZMMI68-194"/>
              </a:rPr>
              <a:t>。</a:t>
            </a:r>
            <a:r>
              <a:rPr lang="zh-CN" altLang="en-US" sz="1800" dirty="0">
                <a:solidFill>
                  <a:srgbClr val="231F20"/>
                </a:solidFill>
                <a:effectLst/>
                <a:latin typeface="KTJ"/>
              </a:rPr>
              <a:t>下面介绍一种混沌序列比特重排技术</a:t>
            </a:r>
            <a:r>
              <a:rPr lang="zh-CN" altLang="en-US" sz="1800" dirty="0">
                <a:solidFill>
                  <a:srgbClr val="231F20"/>
                </a:solidFill>
                <a:effectLst/>
                <a:latin typeface="ZMMI68-194"/>
              </a:rPr>
              <a:t>，</a:t>
            </a:r>
            <a:r>
              <a:rPr lang="zh-CN" altLang="en-US" sz="1800" dirty="0">
                <a:solidFill>
                  <a:srgbClr val="231F20"/>
                </a:solidFill>
                <a:effectLst/>
                <a:latin typeface="KTJ"/>
              </a:rPr>
              <a:t>从而避免以上问题</a:t>
            </a:r>
            <a:r>
              <a:rPr lang="zh-CN" altLang="en-US" sz="1800" dirty="0">
                <a:solidFill>
                  <a:srgbClr val="231F20"/>
                </a:solidFill>
                <a:effectLst/>
                <a:latin typeface="ZMMI68-194"/>
              </a:rPr>
              <a:t>，</a:t>
            </a:r>
            <a:r>
              <a:rPr lang="zh-CN" altLang="en-US" sz="1800" dirty="0">
                <a:solidFill>
                  <a:srgbClr val="231F20"/>
                </a:solidFill>
                <a:effectLst/>
                <a:latin typeface="KTJ"/>
              </a:rPr>
              <a:t>使之具有更加出色的伪随机性</a:t>
            </a:r>
            <a:r>
              <a:rPr lang="zh-CN" altLang="en-US" sz="1800" dirty="0">
                <a:solidFill>
                  <a:srgbClr val="231F20"/>
                </a:solidFill>
                <a:effectLst/>
                <a:latin typeface="ZMMI68-194"/>
              </a:rPr>
              <a:t>，</a:t>
            </a:r>
            <a:r>
              <a:rPr lang="zh-CN" altLang="en-US" sz="1800" dirty="0">
                <a:solidFill>
                  <a:srgbClr val="231F20"/>
                </a:solidFill>
                <a:effectLst/>
                <a:latin typeface="KTJ"/>
              </a:rPr>
              <a:t>更符合使用要求</a:t>
            </a:r>
            <a:r>
              <a:rPr lang="zh-CN" altLang="en-US" sz="1800" dirty="0">
                <a:solidFill>
                  <a:srgbClr val="231F20"/>
                </a:solidFill>
                <a:effectLst/>
                <a:latin typeface="ZMMI68-194"/>
              </a:rPr>
              <a:t>。</a:t>
            </a:r>
            <a:endParaRPr lang="zh-CN" altLang="en-US" dirty="0"/>
          </a:p>
        </p:txBody>
      </p:sp>
      <p:pic>
        <p:nvPicPr>
          <p:cNvPr id="4" name="图片 3">
            <a:extLst>
              <a:ext uri="{FF2B5EF4-FFF2-40B4-BE49-F238E27FC236}">
                <a16:creationId xmlns:a16="http://schemas.microsoft.com/office/drawing/2014/main" id="{0B904E35-3D91-16E4-76AD-159C6FA37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216" y="2802411"/>
            <a:ext cx="4023709" cy="1950889"/>
          </a:xfrm>
          <a:prstGeom prst="rect">
            <a:avLst/>
          </a:prstGeom>
        </p:spPr>
      </p:pic>
    </p:spTree>
    <p:extLst>
      <p:ext uri="{BB962C8B-B14F-4D97-AF65-F5344CB8AC3E}">
        <p14:creationId xmlns:p14="http://schemas.microsoft.com/office/powerpoint/2010/main" val="15965198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混沌序列比特重排</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5F6F5714-49F3-3517-DC28-1EE10682BFD9}"/>
              </a:ext>
            </a:extLst>
          </p:cNvPr>
          <p:cNvSpPr txBox="1"/>
          <p:nvPr/>
        </p:nvSpPr>
        <p:spPr>
          <a:xfrm>
            <a:off x="709386" y="745588"/>
            <a:ext cx="7308167" cy="3388172"/>
          </a:xfrm>
          <a:prstGeom prst="rect">
            <a:avLst/>
          </a:prstGeom>
          <a:noFill/>
        </p:spPr>
        <p:txBody>
          <a:bodyPr wrap="square" rtlCol="0">
            <a:spAutoFit/>
          </a:bodyPr>
          <a:lstStyle/>
          <a:p>
            <a:pPr>
              <a:lnSpc>
                <a:spcPct val="120000"/>
              </a:lnSpc>
            </a:pPr>
            <a:r>
              <a:rPr lang="en-US" altLang="zh-CN" sz="1800" dirty="0">
                <a:solidFill>
                  <a:srgbClr val="231F20"/>
                </a:solidFill>
                <a:effectLst/>
                <a:latin typeface="ZMMI68-192"/>
              </a:rPr>
              <a:t>1</a:t>
            </a:r>
            <a:r>
              <a:rPr lang="zh-CN" altLang="en-US" sz="1800" dirty="0">
                <a:solidFill>
                  <a:srgbClr val="231F20"/>
                </a:solidFill>
                <a:effectLst/>
                <a:latin typeface="ZMMI68-194"/>
              </a:rPr>
              <a:t>）</a:t>
            </a:r>
            <a:r>
              <a:rPr lang="zh-CN" altLang="en-US" sz="1800" dirty="0">
                <a:solidFill>
                  <a:srgbClr val="231F20"/>
                </a:solidFill>
                <a:effectLst/>
                <a:latin typeface="KTJ"/>
              </a:rPr>
              <a:t>由设置好的密钥产生的初值带入使用到的混沌方程中</a:t>
            </a:r>
            <a:r>
              <a:rPr lang="zh-CN" altLang="en-US" sz="1800" dirty="0">
                <a:solidFill>
                  <a:srgbClr val="231F20"/>
                </a:solidFill>
                <a:effectLst/>
                <a:latin typeface="ZMMI68-194"/>
              </a:rPr>
              <a:t>，</a:t>
            </a:r>
            <a:r>
              <a:rPr lang="zh-CN" altLang="en-US" sz="1800" dirty="0">
                <a:solidFill>
                  <a:srgbClr val="231F20"/>
                </a:solidFill>
                <a:effectLst/>
                <a:latin typeface="KTJ"/>
              </a:rPr>
              <a:t>迭代后得到一个混沌序列值</a:t>
            </a:r>
            <a:r>
              <a:rPr lang="en-US" altLang="zh-CN" sz="1800" dirty="0">
                <a:solidFill>
                  <a:srgbClr val="231F20"/>
                </a:solidFill>
                <a:effectLst/>
                <a:latin typeface="ZMMI68-196"/>
              </a:rPr>
              <a:t>a</a:t>
            </a:r>
            <a:r>
              <a:rPr lang="zh-CN" altLang="en-US" sz="1800" dirty="0">
                <a:solidFill>
                  <a:srgbClr val="231F20"/>
                </a:solidFill>
                <a:effectLst/>
                <a:latin typeface="ZMMI68-194"/>
              </a:rPr>
              <a:t>。</a:t>
            </a:r>
            <a:r>
              <a:rPr lang="zh-CN" altLang="en-US" sz="1800" dirty="0">
                <a:solidFill>
                  <a:srgbClr val="231F20"/>
                </a:solidFill>
                <a:effectLst/>
                <a:latin typeface="KTJ"/>
              </a:rPr>
              <a:t>根据自己设计要求</a:t>
            </a:r>
            <a:r>
              <a:rPr lang="zh-CN" altLang="en-US" sz="1800" dirty="0">
                <a:solidFill>
                  <a:srgbClr val="231F20"/>
                </a:solidFill>
                <a:effectLst/>
                <a:latin typeface="ZMMI68-194"/>
              </a:rPr>
              <a:t>，</a:t>
            </a:r>
            <a:r>
              <a:rPr lang="zh-CN" altLang="en-US" sz="1800" dirty="0">
                <a:solidFill>
                  <a:srgbClr val="231F20"/>
                </a:solidFill>
                <a:effectLst/>
                <a:latin typeface="KTJ"/>
              </a:rPr>
              <a:t>将这个数</a:t>
            </a:r>
            <a:r>
              <a:rPr lang="en-US" altLang="zh-CN" sz="1800" dirty="0">
                <a:solidFill>
                  <a:srgbClr val="231F20"/>
                </a:solidFill>
                <a:effectLst/>
                <a:latin typeface="ZMMI68-196"/>
              </a:rPr>
              <a:t>a</a:t>
            </a:r>
            <a:r>
              <a:rPr lang="zh-CN" altLang="en-US" sz="1800" dirty="0">
                <a:solidFill>
                  <a:srgbClr val="231F20"/>
                </a:solidFill>
                <a:effectLst/>
                <a:latin typeface="KTJ"/>
              </a:rPr>
              <a:t>化为</a:t>
            </a:r>
            <a:r>
              <a:rPr lang="en-US" altLang="zh-CN" sz="1800" dirty="0">
                <a:solidFill>
                  <a:srgbClr val="231F20"/>
                </a:solidFill>
                <a:effectLst/>
                <a:latin typeface="ZMMI68-196"/>
              </a:rPr>
              <a:t>L</a:t>
            </a:r>
            <a:r>
              <a:rPr lang="zh-CN" altLang="en-US" sz="1800" dirty="0">
                <a:solidFill>
                  <a:srgbClr val="231F20"/>
                </a:solidFill>
                <a:effectLst/>
                <a:latin typeface="KTJ"/>
              </a:rPr>
              <a:t>位的二进制形式</a:t>
            </a:r>
            <a:r>
              <a:rPr lang="zh-CN" altLang="en-US" sz="1800" dirty="0">
                <a:solidFill>
                  <a:srgbClr val="231F20"/>
                </a:solidFill>
                <a:effectLst/>
                <a:latin typeface="ZMMI68-194"/>
              </a:rPr>
              <a:t>。</a:t>
            </a:r>
            <a:r>
              <a:rPr lang="zh-CN" altLang="en-US" sz="1800" dirty="0">
                <a:solidFill>
                  <a:srgbClr val="231F20"/>
                </a:solidFill>
                <a:effectLst/>
                <a:latin typeface="KTJ"/>
              </a:rPr>
              <a:t>例如</a:t>
            </a:r>
            <a:r>
              <a:rPr lang="zh-CN" altLang="en-US" sz="1800" dirty="0">
                <a:solidFill>
                  <a:srgbClr val="231F20"/>
                </a:solidFill>
                <a:effectLst/>
                <a:latin typeface="ZMMI68-194"/>
              </a:rPr>
              <a:t>，</a:t>
            </a:r>
            <a:r>
              <a:rPr lang="zh-CN" altLang="en-US" sz="1800" dirty="0">
                <a:solidFill>
                  <a:srgbClr val="231F20"/>
                </a:solidFill>
                <a:effectLst/>
                <a:latin typeface="KTJ"/>
              </a:rPr>
              <a:t>当一个序列值</a:t>
            </a:r>
            <a:r>
              <a:rPr lang="en-US" altLang="zh-CN" sz="1800" dirty="0">
                <a:solidFill>
                  <a:srgbClr val="231F20"/>
                </a:solidFill>
                <a:effectLst/>
                <a:latin typeface="ZMMI68-196"/>
              </a:rPr>
              <a:t>a</a:t>
            </a:r>
            <a:r>
              <a:rPr lang="en-US" altLang="zh-CN" sz="1800" dirty="0">
                <a:solidFill>
                  <a:srgbClr val="231F20"/>
                </a:solidFill>
                <a:effectLst/>
                <a:latin typeface="ZMMI68-192"/>
              </a:rPr>
              <a:t>=0.63</a:t>
            </a:r>
            <a:r>
              <a:rPr lang="zh-CN" altLang="en-US" sz="1800" dirty="0">
                <a:solidFill>
                  <a:srgbClr val="231F20"/>
                </a:solidFill>
                <a:effectLst/>
                <a:latin typeface="ZMMI68-194"/>
              </a:rPr>
              <a:t>，</a:t>
            </a:r>
            <a:r>
              <a:rPr lang="zh-CN" altLang="en-US" sz="1800" dirty="0">
                <a:solidFill>
                  <a:srgbClr val="231F20"/>
                </a:solidFill>
                <a:effectLst/>
                <a:latin typeface="KTJ"/>
              </a:rPr>
              <a:t>把</a:t>
            </a:r>
            <a:r>
              <a:rPr lang="en-US" altLang="zh-CN" sz="1800" dirty="0">
                <a:solidFill>
                  <a:srgbClr val="231F20"/>
                </a:solidFill>
                <a:effectLst/>
                <a:latin typeface="ZMMI68-192"/>
              </a:rPr>
              <a:t>0.63</a:t>
            </a:r>
            <a:r>
              <a:rPr lang="zh-CN" altLang="en-US" sz="1800" dirty="0">
                <a:solidFill>
                  <a:srgbClr val="231F20"/>
                </a:solidFill>
                <a:effectLst/>
                <a:latin typeface="KTJ"/>
              </a:rPr>
              <a:t>写成</a:t>
            </a:r>
            <a:r>
              <a:rPr lang="en-US" altLang="zh-CN" sz="1800" dirty="0">
                <a:solidFill>
                  <a:srgbClr val="231F20"/>
                </a:solidFill>
                <a:effectLst/>
                <a:latin typeface="ZMMI68-196"/>
              </a:rPr>
              <a:t>L</a:t>
            </a:r>
            <a:r>
              <a:rPr lang="zh-CN" altLang="en-US" sz="1800" dirty="0">
                <a:solidFill>
                  <a:srgbClr val="231F20"/>
                </a:solidFill>
                <a:effectLst/>
                <a:latin typeface="KTJ"/>
              </a:rPr>
              <a:t>位的二进制形式</a:t>
            </a:r>
            <a:r>
              <a:rPr lang="zh-CN" altLang="en-US" sz="1800" dirty="0">
                <a:solidFill>
                  <a:srgbClr val="231F20"/>
                </a:solidFill>
                <a:effectLst/>
                <a:latin typeface="ZMMI68-194"/>
              </a:rPr>
              <a:t>，</a:t>
            </a:r>
            <a:r>
              <a:rPr lang="zh-CN" altLang="en-US" sz="1800" dirty="0">
                <a:solidFill>
                  <a:srgbClr val="231F20"/>
                </a:solidFill>
                <a:effectLst/>
                <a:latin typeface="KTJ"/>
              </a:rPr>
              <a:t>其中</a:t>
            </a:r>
            <a:r>
              <a:rPr lang="en-US" altLang="zh-CN" sz="1800" dirty="0">
                <a:solidFill>
                  <a:srgbClr val="231F20"/>
                </a:solidFill>
                <a:effectLst/>
                <a:latin typeface="ZMMI68-196"/>
              </a:rPr>
              <a:t>L</a:t>
            </a:r>
            <a:r>
              <a:rPr lang="zh-CN" altLang="en-US" sz="1800" dirty="0">
                <a:solidFill>
                  <a:srgbClr val="231F20"/>
                </a:solidFill>
                <a:effectLst/>
                <a:latin typeface="KTJ"/>
              </a:rPr>
              <a:t>可以取任意的正整数</a:t>
            </a:r>
            <a:r>
              <a:rPr lang="zh-CN" altLang="en-US" sz="1800" dirty="0">
                <a:solidFill>
                  <a:srgbClr val="231F20"/>
                </a:solidFill>
                <a:effectLst/>
                <a:latin typeface="ZMMI68-194"/>
              </a:rPr>
              <a:t>，</a:t>
            </a:r>
            <a:r>
              <a:rPr lang="zh-CN" altLang="en-US" sz="1800" dirty="0">
                <a:solidFill>
                  <a:srgbClr val="231F20"/>
                </a:solidFill>
                <a:effectLst/>
                <a:latin typeface="KTJ"/>
              </a:rPr>
              <a:t>这里假设</a:t>
            </a:r>
            <a:r>
              <a:rPr lang="en-US" altLang="zh-CN" sz="1800" dirty="0">
                <a:solidFill>
                  <a:srgbClr val="231F20"/>
                </a:solidFill>
                <a:effectLst/>
                <a:latin typeface="ZMMI68-196"/>
              </a:rPr>
              <a:t>L</a:t>
            </a:r>
            <a:r>
              <a:rPr lang="en-US" altLang="zh-CN" sz="1800" dirty="0">
                <a:solidFill>
                  <a:srgbClr val="231F20"/>
                </a:solidFill>
                <a:effectLst/>
                <a:latin typeface="ZMMI68-192"/>
              </a:rPr>
              <a:t>=12</a:t>
            </a:r>
            <a:r>
              <a:rPr lang="zh-CN" altLang="en-US" sz="1800" dirty="0">
                <a:solidFill>
                  <a:srgbClr val="231F20"/>
                </a:solidFill>
                <a:effectLst/>
                <a:latin typeface="ZMMI68-194"/>
              </a:rPr>
              <a:t>，</a:t>
            </a:r>
            <a:r>
              <a:rPr lang="zh-CN" altLang="en-US" sz="1800" dirty="0">
                <a:solidFill>
                  <a:srgbClr val="231F20"/>
                </a:solidFill>
                <a:effectLst/>
                <a:latin typeface="KTJ"/>
              </a:rPr>
              <a:t>那么</a:t>
            </a:r>
            <a:r>
              <a:rPr lang="en-US" altLang="zh-CN" sz="1800" dirty="0">
                <a:solidFill>
                  <a:srgbClr val="231F20"/>
                </a:solidFill>
                <a:effectLst/>
                <a:latin typeface="ZMMI68-192"/>
              </a:rPr>
              <a:t>0.63</a:t>
            </a:r>
            <a:r>
              <a:rPr lang="zh-CN" altLang="en-US" sz="1800" dirty="0">
                <a:solidFill>
                  <a:srgbClr val="231F20"/>
                </a:solidFill>
                <a:effectLst/>
                <a:latin typeface="ZMMI68-197"/>
              </a:rPr>
              <a:t>→</a:t>
            </a:r>
            <a:r>
              <a:rPr lang="en-US" altLang="zh-CN" sz="1800" dirty="0">
                <a:solidFill>
                  <a:srgbClr val="231F20"/>
                </a:solidFill>
                <a:effectLst/>
                <a:latin typeface="ZMMI68-192"/>
              </a:rPr>
              <a:t>0.101000010100</a:t>
            </a:r>
            <a:r>
              <a:rPr lang="zh-CN" altLang="en-US" sz="1800" dirty="0">
                <a:solidFill>
                  <a:srgbClr val="231F20"/>
                </a:solidFill>
                <a:effectLst/>
                <a:latin typeface="ZMMI68-194"/>
              </a:rPr>
              <a:t>。</a:t>
            </a:r>
            <a:endParaRPr lang="zh-CN" altLang="en-US" sz="2400" dirty="0"/>
          </a:p>
          <a:p>
            <a:pPr>
              <a:lnSpc>
                <a:spcPct val="120000"/>
              </a:lnSpc>
            </a:pPr>
            <a:r>
              <a:rPr lang="en-US" altLang="zh-CN" sz="1800" dirty="0">
                <a:solidFill>
                  <a:srgbClr val="231F20"/>
                </a:solidFill>
                <a:effectLst/>
                <a:latin typeface="ZMMI68-192"/>
              </a:rPr>
              <a:t>2</a:t>
            </a:r>
            <a:r>
              <a:rPr lang="zh-CN" altLang="en-US" sz="1800" dirty="0">
                <a:solidFill>
                  <a:srgbClr val="231F20"/>
                </a:solidFill>
                <a:effectLst/>
                <a:latin typeface="ZMMI68-194"/>
              </a:rPr>
              <a:t>）</a:t>
            </a:r>
            <a:r>
              <a:rPr lang="zh-CN" altLang="en-US" sz="1800" dirty="0">
                <a:solidFill>
                  <a:srgbClr val="231F20"/>
                </a:solidFill>
                <a:effectLst/>
                <a:latin typeface="KTJ"/>
              </a:rPr>
              <a:t>我们将小数部分二进制化</a:t>
            </a:r>
            <a:r>
              <a:rPr lang="zh-CN" altLang="en-US" sz="1800" dirty="0">
                <a:solidFill>
                  <a:srgbClr val="231F20"/>
                </a:solidFill>
                <a:effectLst/>
                <a:latin typeface="ZMMI68-194"/>
              </a:rPr>
              <a:t>，</a:t>
            </a:r>
            <a:r>
              <a:rPr lang="zh-CN" altLang="en-US" sz="1800" dirty="0">
                <a:solidFill>
                  <a:srgbClr val="231F20"/>
                </a:solidFill>
                <a:effectLst/>
                <a:latin typeface="KTJ"/>
              </a:rPr>
              <a:t>按照规则重新排序</a:t>
            </a:r>
            <a:r>
              <a:rPr lang="zh-CN" altLang="en-US" sz="1800" dirty="0">
                <a:solidFill>
                  <a:srgbClr val="231F20"/>
                </a:solidFill>
                <a:effectLst/>
                <a:latin typeface="ZMMI68-194"/>
              </a:rPr>
              <a:t>，</a:t>
            </a:r>
            <a:r>
              <a:rPr lang="zh-CN" altLang="en-US" sz="1800" dirty="0">
                <a:solidFill>
                  <a:srgbClr val="231F20"/>
                </a:solidFill>
                <a:effectLst/>
                <a:latin typeface="KTJ"/>
              </a:rPr>
              <a:t>将奇数位比特值倒序排在前半部分</a:t>
            </a:r>
            <a:r>
              <a:rPr lang="zh-CN" altLang="en-US" sz="1800" dirty="0">
                <a:solidFill>
                  <a:srgbClr val="231F20"/>
                </a:solidFill>
                <a:effectLst/>
                <a:latin typeface="ZMMI68-194"/>
              </a:rPr>
              <a:t>，</a:t>
            </a:r>
            <a:r>
              <a:rPr lang="zh-CN" altLang="en-US" sz="1800" dirty="0">
                <a:solidFill>
                  <a:srgbClr val="231F20"/>
                </a:solidFill>
                <a:effectLst/>
                <a:latin typeface="KTJ"/>
              </a:rPr>
              <a:t>将偶数位比特值倒序排在后半部分</a:t>
            </a:r>
            <a:r>
              <a:rPr lang="zh-CN" altLang="en-US" sz="1800" dirty="0">
                <a:solidFill>
                  <a:srgbClr val="231F20"/>
                </a:solidFill>
                <a:effectLst/>
                <a:latin typeface="ZMMI68-194"/>
              </a:rPr>
              <a:t>，</a:t>
            </a:r>
            <a:r>
              <a:rPr lang="zh-CN" altLang="en-US" sz="1800" dirty="0">
                <a:solidFill>
                  <a:srgbClr val="231F20"/>
                </a:solidFill>
                <a:effectLst/>
                <a:latin typeface="KTJ"/>
              </a:rPr>
              <a:t>得到一个新的数</a:t>
            </a:r>
            <a:r>
              <a:rPr lang="zh-CN" altLang="en-US" sz="1800" dirty="0">
                <a:solidFill>
                  <a:srgbClr val="231F20"/>
                </a:solidFill>
                <a:effectLst/>
                <a:latin typeface="ZMMI68-194"/>
              </a:rPr>
              <a:t>，</a:t>
            </a:r>
            <a:r>
              <a:rPr lang="zh-CN" altLang="en-US" sz="1800" dirty="0">
                <a:solidFill>
                  <a:srgbClr val="231F20"/>
                </a:solidFill>
                <a:effectLst/>
                <a:latin typeface="KTJ"/>
              </a:rPr>
              <a:t>示意图如图</a:t>
            </a:r>
            <a:r>
              <a:rPr lang="en-US" altLang="zh-CN" sz="1800" dirty="0">
                <a:solidFill>
                  <a:srgbClr val="231F20"/>
                </a:solidFill>
                <a:effectLst/>
                <a:latin typeface="ZMMI68-192"/>
              </a:rPr>
              <a:t>5</a:t>
            </a:r>
            <a:r>
              <a:rPr lang="zh-CN" altLang="en-US" sz="1800" dirty="0">
                <a:solidFill>
                  <a:srgbClr val="231F20"/>
                </a:solidFill>
                <a:effectLst/>
                <a:latin typeface="KTJ"/>
              </a:rPr>
              <a:t>所示</a:t>
            </a:r>
            <a:r>
              <a:rPr lang="zh-CN" altLang="en-US" sz="1800" dirty="0">
                <a:solidFill>
                  <a:srgbClr val="231F20"/>
                </a:solidFill>
                <a:effectLst/>
                <a:latin typeface="ZMMI68-194"/>
              </a:rPr>
              <a:t>。</a:t>
            </a:r>
            <a:endParaRPr lang="en-US" altLang="zh-CN" sz="1800" dirty="0">
              <a:solidFill>
                <a:srgbClr val="231F20"/>
              </a:solidFill>
              <a:effectLst/>
              <a:latin typeface="ZMMI68-194"/>
            </a:endParaRPr>
          </a:p>
          <a:p>
            <a:pPr>
              <a:lnSpc>
                <a:spcPct val="120000"/>
              </a:lnSpc>
            </a:pPr>
            <a:r>
              <a:rPr lang="en-US" altLang="zh-CN" sz="1800" dirty="0">
                <a:solidFill>
                  <a:srgbClr val="231F20"/>
                </a:solidFill>
                <a:effectLst/>
                <a:latin typeface="ZMMI68-192"/>
              </a:rPr>
              <a:t>3</a:t>
            </a:r>
            <a:r>
              <a:rPr lang="zh-CN" altLang="en-US" sz="1800" dirty="0">
                <a:solidFill>
                  <a:srgbClr val="231F20"/>
                </a:solidFill>
                <a:effectLst/>
                <a:latin typeface="ZMMI68-194"/>
              </a:rPr>
              <a:t>）</a:t>
            </a:r>
            <a:r>
              <a:rPr lang="zh-CN" altLang="en-US" sz="1800" dirty="0">
                <a:solidFill>
                  <a:srgbClr val="231F20"/>
                </a:solidFill>
                <a:effectLst/>
                <a:latin typeface="KTJ"/>
              </a:rPr>
              <a:t>最后将得到小数部的二进制数转化为常用的十进制数</a:t>
            </a:r>
            <a:r>
              <a:rPr lang="zh-CN" altLang="en-US" sz="1800" dirty="0">
                <a:solidFill>
                  <a:srgbClr val="231F20"/>
                </a:solidFill>
                <a:effectLst/>
                <a:latin typeface="ZMMI68-194"/>
              </a:rPr>
              <a:t>，</a:t>
            </a:r>
            <a:r>
              <a:rPr lang="zh-CN" altLang="en-US" sz="1800" dirty="0">
                <a:solidFill>
                  <a:srgbClr val="231F20"/>
                </a:solidFill>
                <a:effectLst/>
                <a:latin typeface="KTJ"/>
              </a:rPr>
              <a:t>以此值作为新的初始值代入公式</a:t>
            </a:r>
            <a:r>
              <a:rPr lang="zh-CN" altLang="en-US" sz="1800" dirty="0">
                <a:solidFill>
                  <a:srgbClr val="231F20"/>
                </a:solidFill>
                <a:effectLst/>
                <a:latin typeface="ZMMI68-194"/>
              </a:rPr>
              <a:t>，</a:t>
            </a:r>
            <a:r>
              <a:rPr lang="zh-CN" altLang="en-US" sz="1800" dirty="0">
                <a:solidFill>
                  <a:srgbClr val="231F20"/>
                </a:solidFill>
                <a:effectLst/>
                <a:latin typeface="KTJ"/>
              </a:rPr>
              <a:t>得到一个新的带排序的值</a:t>
            </a:r>
            <a:r>
              <a:rPr lang="zh-CN" altLang="en-US" sz="1800" dirty="0">
                <a:solidFill>
                  <a:srgbClr val="231F20"/>
                </a:solidFill>
                <a:effectLst/>
                <a:latin typeface="ZMMI68-194"/>
              </a:rPr>
              <a:t>。</a:t>
            </a:r>
            <a:r>
              <a:rPr lang="zh-CN" altLang="en-US" sz="1800" dirty="0">
                <a:solidFill>
                  <a:srgbClr val="231F20"/>
                </a:solidFill>
                <a:effectLst/>
                <a:latin typeface="KTJ"/>
              </a:rPr>
              <a:t>如此重复步骤</a:t>
            </a:r>
            <a:r>
              <a:rPr lang="zh-CN" altLang="en-US" sz="1800" dirty="0">
                <a:solidFill>
                  <a:srgbClr val="231F20"/>
                </a:solidFill>
                <a:effectLst/>
                <a:latin typeface="ZMMI68-194"/>
              </a:rPr>
              <a:t>，</a:t>
            </a:r>
            <a:r>
              <a:rPr lang="zh-CN" altLang="en-US" sz="1800" dirty="0">
                <a:solidFill>
                  <a:srgbClr val="231F20"/>
                </a:solidFill>
                <a:effectLst/>
                <a:latin typeface="KTJ"/>
              </a:rPr>
              <a:t>即可得到重排后混沌序列</a:t>
            </a:r>
            <a:r>
              <a:rPr lang="zh-CN" altLang="en-US" sz="1800" dirty="0">
                <a:solidFill>
                  <a:srgbClr val="231F20"/>
                </a:solidFill>
                <a:effectLst/>
                <a:latin typeface="ZMMI68-194"/>
              </a:rPr>
              <a:t>。</a:t>
            </a:r>
            <a:endParaRPr lang="zh-CN" altLang="en-US" dirty="0"/>
          </a:p>
        </p:txBody>
      </p:sp>
    </p:spTree>
    <p:extLst>
      <p:ext uri="{BB962C8B-B14F-4D97-AF65-F5344CB8AC3E}">
        <p14:creationId xmlns:p14="http://schemas.microsoft.com/office/powerpoint/2010/main" val="19725914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1185"/>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算法描述</a:t>
            </a:r>
          </a:p>
        </p:txBody>
      </p:sp>
      <p:sp>
        <p:nvSpPr>
          <p:cNvPr id="9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03</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2" grpId="0"/>
      <p:bldP spid="9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645150" y="908685"/>
            <a:ext cx="2393950" cy="391597"/>
          </a:xfrm>
          <a:prstGeom prst="roundRect">
            <a:avLst/>
          </a:prstGeom>
          <a:solidFill>
            <a:srgbClr val="1B4367"/>
          </a:solidFill>
        </p:spPr>
        <p:txBody>
          <a:bodyPr wrap="square" rtlCol="0">
            <a:spAutoFit/>
          </a:bodyPr>
          <a:lstStyle/>
          <a:p>
            <a:r>
              <a:rPr lang="zh-CN" altLang="en-US" sz="1700" dirty="0">
                <a:solidFill>
                  <a:schemeClr val="bg1"/>
                </a:solidFill>
                <a:cs typeface="+mn-ea"/>
                <a:sym typeface="+mn-lt"/>
              </a:rPr>
              <a:t>混沌系统的图像加密</a:t>
            </a:r>
          </a:p>
        </p:txBody>
      </p:sp>
      <p:grpSp>
        <p:nvGrpSpPr>
          <p:cNvPr id="2" name="组合 1"/>
          <p:cNvGrpSpPr/>
          <p:nvPr/>
        </p:nvGrpSpPr>
        <p:grpSpPr>
          <a:xfrm>
            <a:off x="5135755" y="888709"/>
            <a:ext cx="478533" cy="39357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p>
          </p:txBody>
        </p:sp>
      </p:grpSp>
      <p:sp>
        <p:nvSpPr>
          <p:cNvPr id="33" name="文本框 32"/>
          <p:cNvSpPr txBox="1"/>
          <p:nvPr/>
        </p:nvSpPr>
        <p:spPr>
          <a:xfrm>
            <a:off x="2866491" y="2012712"/>
            <a:ext cx="2147298" cy="769441"/>
          </a:xfrm>
          <a:prstGeom prst="rect">
            <a:avLst/>
          </a:prstGeom>
          <a:noFill/>
        </p:spPr>
        <p:txBody>
          <a:bodyPr vert="horz" wrap="square" rtlCol="0">
            <a:spAutoFit/>
          </a:bodyPr>
          <a:lstStyle/>
          <a:p>
            <a:r>
              <a:rPr lang="zh-CN" altLang="en-US" sz="4400" b="1" spc="-225" dirty="0">
                <a:solidFill>
                  <a:srgbClr val="1B4367"/>
                </a:solidFill>
                <a:cs typeface="+mn-ea"/>
                <a:sym typeface="+mn-lt"/>
              </a:rPr>
              <a:t>目录</a:t>
            </a:r>
          </a:p>
        </p:txBody>
      </p:sp>
      <p:sp>
        <p:nvSpPr>
          <p:cNvPr id="3" name="文本框 2"/>
          <p:cNvSpPr txBox="1"/>
          <p:nvPr/>
        </p:nvSpPr>
        <p:spPr>
          <a:xfrm>
            <a:off x="2866491" y="2643910"/>
            <a:ext cx="2113154" cy="461665"/>
          </a:xfrm>
          <a:prstGeom prst="rect">
            <a:avLst/>
          </a:prstGeom>
          <a:noFill/>
        </p:spPr>
        <p:txBody>
          <a:bodyPr vert="horz" wrap="square" rtlCol="0">
            <a:spAutoFit/>
          </a:bodyPr>
          <a:lstStyle/>
          <a:p>
            <a:r>
              <a:rPr lang="en-US" altLang="zh-CN" sz="2400" b="1" dirty="0">
                <a:solidFill>
                  <a:srgbClr val="1B4367"/>
                </a:solidFill>
                <a:cs typeface="+mn-ea"/>
                <a:sym typeface="+mn-lt"/>
              </a:rPr>
              <a:t>CONTENTS</a:t>
            </a:r>
          </a:p>
        </p:txBody>
      </p:sp>
      <p:sp>
        <p:nvSpPr>
          <p:cNvPr id="79" name="文本框 10"/>
          <p:cNvSpPr txBox="1"/>
          <p:nvPr/>
        </p:nvSpPr>
        <p:spPr>
          <a:xfrm>
            <a:off x="5645150" y="1626235"/>
            <a:ext cx="2393950" cy="390555"/>
          </a:xfrm>
          <a:prstGeom prst="roundRect">
            <a:avLst/>
          </a:prstGeom>
          <a:solidFill>
            <a:srgbClr val="1B4367"/>
          </a:solidFill>
        </p:spPr>
        <p:txBody>
          <a:bodyPr wrap="square" rtlCol="0">
            <a:spAutoFit/>
          </a:bodyPr>
          <a:lstStyle/>
          <a:p>
            <a:r>
              <a:rPr lang="zh-CN" altLang="en-US" sz="1700" dirty="0">
                <a:solidFill>
                  <a:schemeClr val="bg1"/>
                </a:solidFill>
                <a:cs typeface="+mn-ea"/>
                <a:sym typeface="+mn-lt"/>
              </a:rPr>
              <a:t>理论解释</a:t>
            </a:r>
          </a:p>
        </p:txBody>
      </p:sp>
      <p:grpSp>
        <p:nvGrpSpPr>
          <p:cNvPr id="80" name="组合 79"/>
          <p:cNvGrpSpPr/>
          <p:nvPr/>
        </p:nvGrpSpPr>
        <p:grpSpPr>
          <a:xfrm>
            <a:off x="5135755" y="1606253"/>
            <a:ext cx="478533" cy="39357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02</a:t>
              </a:r>
            </a:p>
          </p:txBody>
        </p:sp>
      </p:grpSp>
      <p:sp>
        <p:nvSpPr>
          <p:cNvPr id="83" name="文本框 10"/>
          <p:cNvSpPr txBox="1"/>
          <p:nvPr/>
        </p:nvSpPr>
        <p:spPr>
          <a:xfrm>
            <a:off x="5645150" y="2343785"/>
            <a:ext cx="2394585" cy="390555"/>
          </a:xfrm>
          <a:prstGeom prst="roundRect">
            <a:avLst/>
          </a:prstGeom>
          <a:solidFill>
            <a:srgbClr val="1B4367"/>
          </a:solidFill>
        </p:spPr>
        <p:txBody>
          <a:bodyPr wrap="square" rtlCol="0">
            <a:spAutoFit/>
          </a:bodyPr>
          <a:lstStyle/>
          <a:p>
            <a:r>
              <a:rPr lang="zh-CN" altLang="en-US" sz="1700" dirty="0">
                <a:solidFill>
                  <a:schemeClr val="bg1"/>
                </a:solidFill>
                <a:cs typeface="+mn-ea"/>
                <a:sym typeface="+mn-lt"/>
              </a:rPr>
              <a:t>算法描述</a:t>
            </a:r>
          </a:p>
        </p:txBody>
      </p:sp>
      <p:grpSp>
        <p:nvGrpSpPr>
          <p:cNvPr id="84" name="组合 83"/>
          <p:cNvGrpSpPr/>
          <p:nvPr/>
        </p:nvGrpSpPr>
        <p:grpSpPr>
          <a:xfrm>
            <a:off x="5135755" y="2323797"/>
            <a:ext cx="478533" cy="393570"/>
            <a:chOff x="5640108" y="966369"/>
            <a:chExt cx="476097" cy="391567"/>
          </a:xfrm>
        </p:grpSpPr>
        <p:sp>
          <p:nvSpPr>
            <p:cNvPr id="85"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03</a:t>
              </a:r>
            </a:p>
          </p:txBody>
        </p:sp>
      </p:grpSp>
      <p:sp>
        <p:nvSpPr>
          <p:cNvPr id="87" name="文本框 10"/>
          <p:cNvSpPr txBox="1"/>
          <p:nvPr/>
        </p:nvSpPr>
        <p:spPr>
          <a:xfrm>
            <a:off x="5645150" y="3061335"/>
            <a:ext cx="2394585" cy="390555"/>
          </a:xfrm>
          <a:prstGeom prst="roundRect">
            <a:avLst/>
          </a:prstGeom>
          <a:solidFill>
            <a:srgbClr val="1B4367"/>
          </a:solidFill>
        </p:spPr>
        <p:txBody>
          <a:bodyPr wrap="square" rtlCol="0">
            <a:spAutoFit/>
          </a:bodyPr>
          <a:lstStyle/>
          <a:p>
            <a:r>
              <a:rPr lang="zh-CN" altLang="en-US" sz="1700" dirty="0">
                <a:solidFill>
                  <a:schemeClr val="bg1"/>
                </a:solidFill>
                <a:cs typeface="+mn-ea"/>
                <a:sym typeface="+mn-lt"/>
              </a:rPr>
              <a:t>算法复现</a:t>
            </a:r>
          </a:p>
        </p:txBody>
      </p:sp>
      <p:grpSp>
        <p:nvGrpSpPr>
          <p:cNvPr id="88" name="组合 87"/>
          <p:cNvGrpSpPr/>
          <p:nvPr/>
        </p:nvGrpSpPr>
        <p:grpSpPr>
          <a:xfrm>
            <a:off x="5135755" y="3041341"/>
            <a:ext cx="478533" cy="393570"/>
            <a:chOff x="5640108" y="966369"/>
            <a:chExt cx="476097" cy="391567"/>
          </a:xfrm>
        </p:grpSpPr>
        <p:sp>
          <p:nvSpPr>
            <p:cNvPr id="89" name="椭圆 88"/>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90"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04</a:t>
              </a:r>
            </a:p>
          </p:txBody>
        </p:sp>
      </p:grpSp>
      <p:sp>
        <p:nvSpPr>
          <p:cNvPr id="4" name="燕尾形 3"/>
          <p:cNvSpPr/>
          <p:nvPr/>
        </p:nvSpPr>
        <p:spPr>
          <a:xfrm>
            <a:off x="4284324" y="218348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0"/>
          <p:cNvSpPr txBox="1"/>
          <p:nvPr/>
        </p:nvSpPr>
        <p:spPr>
          <a:xfrm>
            <a:off x="5645150" y="3778885"/>
            <a:ext cx="2394585" cy="390579"/>
          </a:xfrm>
          <a:prstGeom prst="roundRect">
            <a:avLst/>
          </a:prstGeom>
          <a:solidFill>
            <a:srgbClr val="1B4367"/>
          </a:solidFill>
        </p:spPr>
        <p:txBody>
          <a:bodyPr wrap="square" rtlCol="0">
            <a:spAutoFit/>
          </a:bodyPr>
          <a:lstStyle/>
          <a:p>
            <a:r>
              <a:rPr lang="zh-CN" altLang="en-US" sz="1700" dirty="0">
                <a:solidFill>
                  <a:schemeClr val="bg1"/>
                </a:solidFill>
                <a:cs typeface="+mn-ea"/>
                <a:sym typeface="+mn-lt"/>
              </a:rPr>
              <a:t>算法优缺点分析与改进</a:t>
            </a:r>
          </a:p>
        </p:txBody>
      </p:sp>
      <p:grpSp>
        <p:nvGrpSpPr>
          <p:cNvPr id="6" name="组合 5"/>
          <p:cNvGrpSpPr/>
          <p:nvPr/>
        </p:nvGrpSpPr>
        <p:grpSpPr>
          <a:xfrm>
            <a:off x="5135755" y="3758891"/>
            <a:ext cx="478533" cy="393570"/>
            <a:chOff x="5640108" y="966369"/>
            <a:chExt cx="476097" cy="391567"/>
          </a:xfrm>
        </p:grpSpPr>
        <p:sp>
          <p:nvSpPr>
            <p:cNvPr id="7" name="椭圆 6"/>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文本框 17"/>
            <p:cNvSpPr txBox="1"/>
            <p:nvPr/>
          </p:nvSpPr>
          <p:spPr>
            <a:xfrm>
              <a:off x="5640108" y="975817"/>
              <a:ext cx="476097" cy="366426"/>
            </a:xfrm>
            <a:prstGeom prst="rect">
              <a:avLst/>
            </a:prstGeom>
            <a:noFill/>
          </p:spPr>
          <p:txBody>
            <a:bodyPr wrap="square" rtlCol="0">
              <a:spAutoFit/>
            </a:bodyPr>
            <a:lstStyle/>
            <a:p>
              <a:pPr algn="ctr">
                <a:defRPr/>
              </a:pPr>
              <a:r>
                <a:rPr lang="en-US" altLang="zh-CN" sz="1800" dirty="0">
                  <a:solidFill>
                    <a:schemeClr val="bg1"/>
                  </a:solidFill>
                  <a:cs typeface="+mn-ea"/>
                  <a:sym typeface="+mn-lt"/>
                </a:rPr>
                <a:t>05</a:t>
              </a:r>
            </a:p>
          </p:txBody>
        </p:sp>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right)">
                                      <p:cBhvr>
                                        <p:cTn id="8" dur="500"/>
                                        <p:tgtEl>
                                          <p:spTgt spid="33"/>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right)">
                                      <p:cBhvr>
                                        <p:cTn id="13" dur="500"/>
                                        <p:tgtEl>
                                          <p:spTgt spid="3"/>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par>
                          <p:cTn id="19" fill="hold">
                            <p:stCondLst>
                              <p:cond delay="1500"/>
                            </p:stCondLst>
                            <p:childTnLst>
                              <p:par>
                                <p:cTn id="20" presetID="53" presetClass="entr" presetSubtype="52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anim calcmode="lin" valueType="num">
                                      <p:cBhvr>
                                        <p:cTn id="25" dur="500" fill="hold"/>
                                        <p:tgtEl>
                                          <p:spTgt spid="2"/>
                                        </p:tgtEl>
                                        <p:attrNameLst>
                                          <p:attrName>ppt_x</p:attrName>
                                        </p:attrNameLst>
                                      </p:cBhvr>
                                      <p:tavLst>
                                        <p:tav tm="0">
                                          <p:val>
                                            <p:fltVal val="0.5"/>
                                          </p:val>
                                        </p:tav>
                                        <p:tav tm="100000">
                                          <p:val>
                                            <p:strVal val="#ppt_x"/>
                                          </p:val>
                                        </p:tav>
                                      </p:tavLst>
                                    </p:anim>
                                    <p:anim calcmode="lin" valueType="num">
                                      <p:cBhvr>
                                        <p:cTn id="26" dur="500" fill="hold"/>
                                        <p:tgtEl>
                                          <p:spTgt spid="2"/>
                                        </p:tgtEl>
                                        <p:attrNameLst>
                                          <p:attrName>ppt_y</p:attrName>
                                        </p:attrNameLst>
                                      </p:cBhvr>
                                      <p:tavLst>
                                        <p:tav tm="0">
                                          <p:val>
                                            <p:fltVal val="0.5"/>
                                          </p:val>
                                        </p:tav>
                                        <p:tav tm="100000">
                                          <p:val>
                                            <p:strVal val="#ppt_y"/>
                                          </p:val>
                                        </p:tav>
                                      </p:tavLst>
                                    </p:anim>
                                  </p:childTnLst>
                                </p:cTn>
                              </p:par>
                            </p:childTnLst>
                          </p:cTn>
                        </p:par>
                        <p:par>
                          <p:cTn id="27" fill="hold">
                            <p:stCondLst>
                              <p:cond delay="2000"/>
                            </p:stCondLst>
                            <p:childTnLst>
                              <p:par>
                                <p:cTn id="28" presetID="2" presetClass="entr" presetSubtype="2"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53" presetClass="entr" presetSubtype="528" fill="hold" nodeType="afterEffect">
                                  <p:stCondLst>
                                    <p:cond delay="0"/>
                                  </p:stCondLst>
                                  <p:childTnLst>
                                    <p:set>
                                      <p:cBhvr>
                                        <p:cTn id="34" dur="1" fill="hold">
                                          <p:stCondLst>
                                            <p:cond delay="0"/>
                                          </p:stCondLst>
                                        </p:cTn>
                                        <p:tgtEl>
                                          <p:spTgt spid="80"/>
                                        </p:tgtEl>
                                        <p:attrNameLst>
                                          <p:attrName>style.visibility</p:attrName>
                                        </p:attrNameLst>
                                      </p:cBhvr>
                                      <p:to>
                                        <p:strVal val="visible"/>
                                      </p:to>
                                    </p:set>
                                    <p:anim calcmode="lin" valueType="num">
                                      <p:cBhvr>
                                        <p:cTn id="35" dur="500" fill="hold"/>
                                        <p:tgtEl>
                                          <p:spTgt spid="80"/>
                                        </p:tgtEl>
                                        <p:attrNameLst>
                                          <p:attrName>ppt_w</p:attrName>
                                        </p:attrNameLst>
                                      </p:cBhvr>
                                      <p:tavLst>
                                        <p:tav tm="0">
                                          <p:val>
                                            <p:fltVal val="0"/>
                                          </p:val>
                                        </p:tav>
                                        <p:tav tm="100000">
                                          <p:val>
                                            <p:strVal val="#ppt_w"/>
                                          </p:val>
                                        </p:tav>
                                      </p:tavLst>
                                    </p:anim>
                                    <p:anim calcmode="lin" valueType="num">
                                      <p:cBhvr>
                                        <p:cTn id="36" dur="500" fill="hold"/>
                                        <p:tgtEl>
                                          <p:spTgt spid="80"/>
                                        </p:tgtEl>
                                        <p:attrNameLst>
                                          <p:attrName>ppt_h</p:attrName>
                                        </p:attrNameLst>
                                      </p:cBhvr>
                                      <p:tavLst>
                                        <p:tav tm="0">
                                          <p:val>
                                            <p:fltVal val="0"/>
                                          </p:val>
                                        </p:tav>
                                        <p:tav tm="100000">
                                          <p:val>
                                            <p:strVal val="#ppt_h"/>
                                          </p:val>
                                        </p:tav>
                                      </p:tavLst>
                                    </p:anim>
                                    <p:animEffect transition="in" filter="fade">
                                      <p:cBhvr>
                                        <p:cTn id="37" dur="500"/>
                                        <p:tgtEl>
                                          <p:spTgt spid="80"/>
                                        </p:tgtEl>
                                      </p:cBhvr>
                                    </p:animEffect>
                                    <p:anim calcmode="lin" valueType="num">
                                      <p:cBhvr>
                                        <p:cTn id="38" dur="500" fill="hold"/>
                                        <p:tgtEl>
                                          <p:spTgt spid="80"/>
                                        </p:tgtEl>
                                        <p:attrNameLst>
                                          <p:attrName>ppt_x</p:attrName>
                                        </p:attrNameLst>
                                      </p:cBhvr>
                                      <p:tavLst>
                                        <p:tav tm="0">
                                          <p:val>
                                            <p:fltVal val="0.5"/>
                                          </p:val>
                                        </p:tav>
                                        <p:tav tm="100000">
                                          <p:val>
                                            <p:strVal val="#ppt_x"/>
                                          </p:val>
                                        </p:tav>
                                      </p:tavLst>
                                    </p:anim>
                                    <p:anim calcmode="lin" valueType="num">
                                      <p:cBhvr>
                                        <p:cTn id="39" dur="500" fill="hold"/>
                                        <p:tgtEl>
                                          <p:spTgt spid="80"/>
                                        </p:tgtEl>
                                        <p:attrNameLst>
                                          <p:attrName>ppt_y</p:attrName>
                                        </p:attrNameLst>
                                      </p:cBhvr>
                                      <p:tavLst>
                                        <p:tav tm="0">
                                          <p:val>
                                            <p:fltVal val="0.5"/>
                                          </p:val>
                                        </p:tav>
                                        <p:tav tm="100000">
                                          <p:val>
                                            <p:strVal val="#ppt_y"/>
                                          </p:val>
                                        </p:tav>
                                      </p:tavLst>
                                    </p:anim>
                                  </p:childTnLst>
                                </p:cTn>
                              </p:par>
                            </p:childTnLst>
                          </p:cTn>
                        </p:par>
                        <p:par>
                          <p:cTn id="40" fill="hold">
                            <p:stCondLst>
                              <p:cond delay="3000"/>
                            </p:stCondLst>
                            <p:childTnLst>
                              <p:par>
                                <p:cTn id="41" presetID="2" presetClass="entr" presetSubtype="2" fill="hold" grpId="0" nodeType="after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additive="base">
                                        <p:cTn id="43" dur="500" fill="hold"/>
                                        <p:tgtEl>
                                          <p:spTgt spid="79"/>
                                        </p:tgtEl>
                                        <p:attrNameLst>
                                          <p:attrName>ppt_x</p:attrName>
                                        </p:attrNameLst>
                                      </p:cBhvr>
                                      <p:tavLst>
                                        <p:tav tm="0">
                                          <p:val>
                                            <p:strVal val="1+#ppt_w/2"/>
                                          </p:val>
                                        </p:tav>
                                        <p:tav tm="100000">
                                          <p:val>
                                            <p:strVal val="#ppt_x"/>
                                          </p:val>
                                        </p:tav>
                                      </p:tavLst>
                                    </p:anim>
                                    <p:anim calcmode="lin" valueType="num">
                                      <p:cBhvr additive="base">
                                        <p:cTn id="44" dur="500" fill="hold"/>
                                        <p:tgtEl>
                                          <p:spTgt spid="79"/>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53" presetClass="entr" presetSubtype="528" fill="hold" nodeType="afterEffect">
                                  <p:stCondLst>
                                    <p:cond delay="0"/>
                                  </p:stCondLst>
                                  <p:childTnLst>
                                    <p:set>
                                      <p:cBhvr>
                                        <p:cTn id="47" dur="1" fill="hold">
                                          <p:stCondLst>
                                            <p:cond delay="0"/>
                                          </p:stCondLst>
                                        </p:cTn>
                                        <p:tgtEl>
                                          <p:spTgt spid="84"/>
                                        </p:tgtEl>
                                        <p:attrNameLst>
                                          <p:attrName>style.visibility</p:attrName>
                                        </p:attrNameLst>
                                      </p:cBhvr>
                                      <p:to>
                                        <p:strVal val="visible"/>
                                      </p:to>
                                    </p:set>
                                    <p:anim calcmode="lin" valueType="num">
                                      <p:cBhvr>
                                        <p:cTn id="48" dur="500" fill="hold"/>
                                        <p:tgtEl>
                                          <p:spTgt spid="84"/>
                                        </p:tgtEl>
                                        <p:attrNameLst>
                                          <p:attrName>ppt_w</p:attrName>
                                        </p:attrNameLst>
                                      </p:cBhvr>
                                      <p:tavLst>
                                        <p:tav tm="0">
                                          <p:val>
                                            <p:fltVal val="0"/>
                                          </p:val>
                                        </p:tav>
                                        <p:tav tm="100000">
                                          <p:val>
                                            <p:strVal val="#ppt_w"/>
                                          </p:val>
                                        </p:tav>
                                      </p:tavLst>
                                    </p:anim>
                                    <p:anim calcmode="lin" valueType="num">
                                      <p:cBhvr>
                                        <p:cTn id="49" dur="500" fill="hold"/>
                                        <p:tgtEl>
                                          <p:spTgt spid="84"/>
                                        </p:tgtEl>
                                        <p:attrNameLst>
                                          <p:attrName>ppt_h</p:attrName>
                                        </p:attrNameLst>
                                      </p:cBhvr>
                                      <p:tavLst>
                                        <p:tav tm="0">
                                          <p:val>
                                            <p:fltVal val="0"/>
                                          </p:val>
                                        </p:tav>
                                        <p:tav tm="100000">
                                          <p:val>
                                            <p:strVal val="#ppt_h"/>
                                          </p:val>
                                        </p:tav>
                                      </p:tavLst>
                                    </p:anim>
                                    <p:animEffect transition="in" filter="fade">
                                      <p:cBhvr>
                                        <p:cTn id="50" dur="500"/>
                                        <p:tgtEl>
                                          <p:spTgt spid="84"/>
                                        </p:tgtEl>
                                      </p:cBhvr>
                                    </p:animEffect>
                                    <p:anim calcmode="lin" valueType="num">
                                      <p:cBhvr>
                                        <p:cTn id="51" dur="500" fill="hold"/>
                                        <p:tgtEl>
                                          <p:spTgt spid="84"/>
                                        </p:tgtEl>
                                        <p:attrNameLst>
                                          <p:attrName>ppt_x</p:attrName>
                                        </p:attrNameLst>
                                      </p:cBhvr>
                                      <p:tavLst>
                                        <p:tav tm="0">
                                          <p:val>
                                            <p:fltVal val="0.5"/>
                                          </p:val>
                                        </p:tav>
                                        <p:tav tm="100000">
                                          <p:val>
                                            <p:strVal val="#ppt_x"/>
                                          </p:val>
                                        </p:tav>
                                      </p:tavLst>
                                    </p:anim>
                                    <p:anim calcmode="lin" valueType="num">
                                      <p:cBhvr>
                                        <p:cTn id="52" dur="500" fill="hold"/>
                                        <p:tgtEl>
                                          <p:spTgt spid="84"/>
                                        </p:tgtEl>
                                        <p:attrNameLst>
                                          <p:attrName>ppt_y</p:attrName>
                                        </p:attrNameLst>
                                      </p:cBhvr>
                                      <p:tavLst>
                                        <p:tav tm="0">
                                          <p:val>
                                            <p:fltVal val="0.5"/>
                                          </p:val>
                                        </p:tav>
                                        <p:tav tm="100000">
                                          <p:val>
                                            <p:strVal val="#ppt_y"/>
                                          </p:val>
                                        </p:tav>
                                      </p:tavLst>
                                    </p:anim>
                                  </p:childTnLst>
                                </p:cTn>
                              </p:par>
                            </p:childTnLst>
                          </p:cTn>
                        </p:par>
                        <p:par>
                          <p:cTn id="53" fill="hold">
                            <p:stCondLst>
                              <p:cond delay="4000"/>
                            </p:stCondLst>
                            <p:childTnLst>
                              <p:par>
                                <p:cTn id="54" presetID="2" presetClass="entr" presetSubtype="2" fill="hold" grpId="0" nodeType="afterEffect">
                                  <p:stCondLst>
                                    <p:cond delay="0"/>
                                  </p:stCondLst>
                                  <p:childTnLst>
                                    <p:set>
                                      <p:cBhvr>
                                        <p:cTn id="55" dur="1" fill="hold">
                                          <p:stCondLst>
                                            <p:cond delay="0"/>
                                          </p:stCondLst>
                                        </p:cTn>
                                        <p:tgtEl>
                                          <p:spTgt spid="83"/>
                                        </p:tgtEl>
                                        <p:attrNameLst>
                                          <p:attrName>style.visibility</p:attrName>
                                        </p:attrNameLst>
                                      </p:cBhvr>
                                      <p:to>
                                        <p:strVal val="visible"/>
                                      </p:to>
                                    </p:set>
                                    <p:anim calcmode="lin" valueType="num">
                                      <p:cBhvr additive="base">
                                        <p:cTn id="56" dur="500" fill="hold"/>
                                        <p:tgtEl>
                                          <p:spTgt spid="83"/>
                                        </p:tgtEl>
                                        <p:attrNameLst>
                                          <p:attrName>ppt_x</p:attrName>
                                        </p:attrNameLst>
                                      </p:cBhvr>
                                      <p:tavLst>
                                        <p:tav tm="0">
                                          <p:val>
                                            <p:strVal val="1+#ppt_w/2"/>
                                          </p:val>
                                        </p:tav>
                                        <p:tav tm="100000">
                                          <p:val>
                                            <p:strVal val="#ppt_x"/>
                                          </p:val>
                                        </p:tav>
                                      </p:tavLst>
                                    </p:anim>
                                    <p:anim calcmode="lin" valueType="num">
                                      <p:cBhvr additive="base">
                                        <p:cTn id="57" dur="500" fill="hold"/>
                                        <p:tgtEl>
                                          <p:spTgt spid="83"/>
                                        </p:tgtEl>
                                        <p:attrNameLst>
                                          <p:attrName>ppt_y</p:attrName>
                                        </p:attrNameLst>
                                      </p:cBhvr>
                                      <p:tavLst>
                                        <p:tav tm="0">
                                          <p:val>
                                            <p:strVal val="#ppt_y"/>
                                          </p:val>
                                        </p:tav>
                                        <p:tav tm="100000">
                                          <p:val>
                                            <p:strVal val="#ppt_y"/>
                                          </p:val>
                                        </p:tav>
                                      </p:tavLst>
                                    </p:anim>
                                  </p:childTnLst>
                                </p:cTn>
                              </p:par>
                            </p:childTnLst>
                          </p:cTn>
                        </p:par>
                        <p:par>
                          <p:cTn id="58" fill="hold">
                            <p:stCondLst>
                              <p:cond delay="4500"/>
                            </p:stCondLst>
                            <p:childTnLst>
                              <p:par>
                                <p:cTn id="59" presetID="53" presetClass="entr" presetSubtype="528" fill="hold" nodeType="afterEffect">
                                  <p:stCondLst>
                                    <p:cond delay="0"/>
                                  </p:stCondLst>
                                  <p:childTnLst>
                                    <p:set>
                                      <p:cBhvr>
                                        <p:cTn id="60" dur="1" fill="hold">
                                          <p:stCondLst>
                                            <p:cond delay="0"/>
                                          </p:stCondLst>
                                        </p:cTn>
                                        <p:tgtEl>
                                          <p:spTgt spid="88"/>
                                        </p:tgtEl>
                                        <p:attrNameLst>
                                          <p:attrName>style.visibility</p:attrName>
                                        </p:attrNameLst>
                                      </p:cBhvr>
                                      <p:to>
                                        <p:strVal val="visible"/>
                                      </p:to>
                                    </p:set>
                                    <p:anim calcmode="lin" valueType="num">
                                      <p:cBhvr>
                                        <p:cTn id="61" dur="500" fill="hold"/>
                                        <p:tgtEl>
                                          <p:spTgt spid="88"/>
                                        </p:tgtEl>
                                        <p:attrNameLst>
                                          <p:attrName>ppt_w</p:attrName>
                                        </p:attrNameLst>
                                      </p:cBhvr>
                                      <p:tavLst>
                                        <p:tav tm="0">
                                          <p:val>
                                            <p:fltVal val="0"/>
                                          </p:val>
                                        </p:tav>
                                        <p:tav tm="100000">
                                          <p:val>
                                            <p:strVal val="#ppt_w"/>
                                          </p:val>
                                        </p:tav>
                                      </p:tavLst>
                                    </p:anim>
                                    <p:anim calcmode="lin" valueType="num">
                                      <p:cBhvr>
                                        <p:cTn id="62" dur="500" fill="hold"/>
                                        <p:tgtEl>
                                          <p:spTgt spid="88"/>
                                        </p:tgtEl>
                                        <p:attrNameLst>
                                          <p:attrName>ppt_h</p:attrName>
                                        </p:attrNameLst>
                                      </p:cBhvr>
                                      <p:tavLst>
                                        <p:tav tm="0">
                                          <p:val>
                                            <p:fltVal val="0"/>
                                          </p:val>
                                        </p:tav>
                                        <p:tav tm="100000">
                                          <p:val>
                                            <p:strVal val="#ppt_h"/>
                                          </p:val>
                                        </p:tav>
                                      </p:tavLst>
                                    </p:anim>
                                    <p:animEffect transition="in" filter="fade">
                                      <p:cBhvr>
                                        <p:cTn id="63" dur="500"/>
                                        <p:tgtEl>
                                          <p:spTgt spid="88"/>
                                        </p:tgtEl>
                                      </p:cBhvr>
                                    </p:animEffect>
                                    <p:anim calcmode="lin" valueType="num">
                                      <p:cBhvr>
                                        <p:cTn id="64" dur="500" fill="hold"/>
                                        <p:tgtEl>
                                          <p:spTgt spid="88"/>
                                        </p:tgtEl>
                                        <p:attrNameLst>
                                          <p:attrName>ppt_x</p:attrName>
                                        </p:attrNameLst>
                                      </p:cBhvr>
                                      <p:tavLst>
                                        <p:tav tm="0">
                                          <p:val>
                                            <p:fltVal val="0.5"/>
                                          </p:val>
                                        </p:tav>
                                        <p:tav tm="100000">
                                          <p:val>
                                            <p:strVal val="#ppt_x"/>
                                          </p:val>
                                        </p:tav>
                                      </p:tavLst>
                                    </p:anim>
                                    <p:anim calcmode="lin" valueType="num">
                                      <p:cBhvr>
                                        <p:cTn id="65" dur="500" fill="hold"/>
                                        <p:tgtEl>
                                          <p:spTgt spid="88"/>
                                        </p:tgtEl>
                                        <p:attrNameLst>
                                          <p:attrName>ppt_y</p:attrName>
                                        </p:attrNameLst>
                                      </p:cBhvr>
                                      <p:tavLst>
                                        <p:tav tm="0">
                                          <p:val>
                                            <p:fltVal val="0.5"/>
                                          </p:val>
                                        </p:tav>
                                        <p:tav tm="100000">
                                          <p:val>
                                            <p:strVal val="#ppt_y"/>
                                          </p:val>
                                        </p:tav>
                                      </p:tavLst>
                                    </p:anim>
                                  </p:childTnLst>
                                </p:cTn>
                              </p:par>
                            </p:childTnLst>
                          </p:cTn>
                        </p:par>
                        <p:par>
                          <p:cTn id="66" fill="hold">
                            <p:stCondLst>
                              <p:cond delay="5000"/>
                            </p:stCondLst>
                            <p:childTnLst>
                              <p:par>
                                <p:cTn id="67" presetID="2" presetClass="entr" presetSubtype="2" fill="hold" grpId="0" nodeType="afterEffect">
                                  <p:stCondLst>
                                    <p:cond delay="0"/>
                                  </p:stCondLst>
                                  <p:childTnLst>
                                    <p:set>
                                      <p:cBhvr>
                                        <p:cTn id="68" dur="1" fill="hold">
                                          <p:stCondLst>
                                            <p:cond delay="0"/>
                                          </p:stCondLst>
                                        </p:cTn>
                                        <p:tgtEl>
                                          <p:spTgt spid="87"/>
                                        </p:tgtEl>
                                        <p:attrNameLst>
                                          <p:attrName>style.visibility</p:attrName>
                                        </p:attrNameLst>
                                      </p:cBhvr>
                                      <p:to>
                                        <p:strVal val="visible"/>
                                      </p:to>
                                    </p:set>
                                    <p:anim calcmode="lin" valueType="num">
                                      <p:cBhvr additive="base">
                                        <p:cTn id="69" dur="500" fill="hold"/>
                                        <p:tgtEl>
                                          <p:spTgt spid="87"/>
                                        </p:tgtEl>
                                        <p:attrNameLst>
                                          <p:attrName>ppt_x</p:attrName>
                                        </p:attrNameLst>
                                      </p:cBhvr>
                                      <p:tavLst>
                                        <p:tav tm="0">
                                          <p:val>
                                            <p:strVal val="1+#ppt_w/2"/>
                                          </p:val>
                                        </p:tav>
                                        <p:tav tm="100000">
                                          <p:val>
                                            <p:strVal val="#ppt_x"/>
                                          </p:val>
                                        </p:tav>
                                      </p:tavLst>
                                    </p:anim>
                                    <p:anim calcmode="lin" valueType="num">
                                      <p:cBhvr additive="base">
                                        <p:cTn id="70" dur="500" fill="hold"/>
                                        <p:tgtEl>
                                          <p:spTgt spid="87"/>
                                        </p:tgtEl>
                                        <p:attrNameLst>
                                          <p:attrName>ppt_y</p:attrName>
                                        </p:attrNameLst>
                                      </p:cBhvr>
                                      <p:tavLst>
                                        <p:tav tm="0">
                                          <p:val>
                                            <p:strVal val="#ppt_y"/>
                                          </p:val>
                                        </p:tav>
                                        <p:tav tm="100000">
                                          <p:val>
                                            <p:strVal val="#ppt_y"/>
                                          </p:val>
                                        </p:tav>
                                      </p:tavLst>
                                    </p:anim>
                                  </p:childTnLst>
                                </p:cTn>
                              </p:par>
                            </p:childTnLst>
                          </p:cTn>
                        </p:par>
                        <p:par>
                          <p:cTn id="71" fill="hold">
                            <p:stCondLst>
                              <p:cond delay="5500"/>
                            </p:stCondLst>
                            <p:childTnLst>
                              <p:par>
                                <p:cTn id="72" presetID="53" presetClass="entr" presetSubtype="528" fill="hold" nodeType="afterEffect">
                                  <p:stCondLst>
                                    <p:cond delay="0"/>
                                  </p:stCondLst>
                                  <p:childTnLst>
                                    <p:set>
                                      <p:cBhvr>
                                        <p:cTn id="73" dur="1" fill="hold">
                                          <p:stCondLst>
                                            <p:cond delay="0"/>
                                          </p:stCondLst>
                                        </p:cTn>
                                        <p:tgtEl>
                                          <p:spTgt spid="6"/>
                                        </p:tgtEl>
                                        <p:attrNameLst>
                                          <p:attrName>style.visibility</p:attrName>
                                        </p:attrNameLst>
                                      </p:cBhvr>
                                      <p:to>
                                        <p:strVal val="visible"/>
                                      </p:to>
                                    </p:set>
                                    <p:anim calcmode="lin" valueType="num">
                                      <p:cBhvr>
                                        <p:cTn id="74" dur="500" fill="hold"/>
                                        <p:tgtEl>
                                          <p:spTgt spid="6"/>
                                        </p:tgtEl>
                                        <p:attrNameLst>
                                          <p:attrName>ppt_w</p:attrName>
                                        </p:attrNameLst>
                                      </p:cBhvr>
                                      <p:tavLst>
                                        <p:tav tm="0">
                                          <p:val>
                                            <p:fltVal val="0"/>
                                          </p:val>
                                        </p:tav>
                                        <p:tav tm="100000">
                                          <p:val>
                                            <p:strVal val="#ppt_w"/>
                                          </p:val>
                                        </p:tav>
                                      </p:tavLst>
                                    </p:anim>
                                    <p:anim calcmode="lin" valueType="num">
                                      <p:cBhvr>
                                        <p:cTn id="75" dur="500" fill="hold"/>
                                        <p:tgtEl>
                                          <p:spTgt spid="6"/>
                                        </p:tgtEl>
                                        <p:attrNameLst>
                                          <p:attrName>ppt_h</p:attrName>
                                        </p:attrNameLst>
                                      </p:cBhvr>
                                      <p:tavLst>
                                        <p:tav tm="0">
                                          <p:val>
                                            <p:fltVal val="0"/>
                                          </p:val>
                                        </p:tav>
                                        <p:tav tm="100000">
                                          <p:val>
                                            <p:strVal val="#ppt_h"/>
                                          </p:val>
                                        </p:tav>
                                      </p:tavLst>
                                    </p:anim>
                                    <p:animEffect transition="in" filter="fade">
                                      <p:cBhvr>
                                        <p:cTn id="76" dur="500"/>
                                        <p:tgtEl>
                                          <p:spTgt spid="6"/>
                                        </p:tgtEl>
                                      </p:cBhvr>
                                    </p:animEffect>
                                    <p:anim calcmode="lin" valueType="num">
                                      <p:cBhvr>
                                        <p:cTn id="77" dur="500" fill="hold"/>
                                        <p:tgtEl>
                                          <p:spTgt spid="6"/>
                                        </p:tgtEl>
                                        <p:attrNameLst>
                                          <p:attrName>ppt_x</p:attrName>
                                        </p:attrNameLst>
                                      </p:cBhvr>
                                      <p:tavLst>
                                        <p:tav tm="0">
                                          <p:val>
                                            <p:fltVal val="0.5"/>
                                          </p:val>
                                        </p:tav>
                                        <p:tav tm="100000">
                                          <p:val>
                                            <p:strVal val="#ppt_x"/>
                                          </p:val>
                                        </p:tav>
                                      </p:tavLst>
                                    </p:anim>
                                    <p:anim calcmode="lin" valueType="num">
                                      <p:cBhvr>
                                        <p:cTn id="78" dur="500" fill="hold"/>
                                        <p:tgtEl>
                                          <p:spTgt spid="6"/>
                                        </p:tgtEl>
                                        <p:attrNameLst>
                                          <p:attrName>ppt_y</p:attrName>
                                        </p:attrNameLst>
                                      </p:cBhvr>
                                      <p:tavLst>
                                        <p:tav tm="0">
                                          <p:val>
                                            <p:fltVal val="0.5"/>
                                          </p:val>
                                        </p:tav>
                                        <p:tav tm="100000">
                                          <p:val>
                                            <p:strVal val="#ppt_y"/>
                                          </p:val>
                                        </p:tav>
                                      </p:tavLst>
                                    </p:anim>
                                  </p:childTnLst>
                                </p:cTn>
                              </p:par>
                            </p:childTnLst>
                          </p:cTn>
                        </p:par>
                        <p:par>
                          <p:cTn id="79" fill="hold">
                            <p:stCondLst>
                              <p:cond delay="6000"/>
                            </p:stCondLst>
                            <p:childTnLst>
                              <p:par>
                                <p:cTn id="80" presetID="2" presetClass="entr" presetSubtype="2" fill="hold" grpId="0" nodeType="afterEffect">
                                  <p:stCondLst>
                                    <p:cond delay="0"/>
                                  </p:stCondLst>
                                  <p:childTnLst>
                                    <p:set>
                                      <p:cBhvr>
                                        <p:cTn id="81" dur="1" fill="hold">
                                          <p:stCondLst>
                                            <p:cond delay="0"/>
                                          </p:stCondLst>
                                        </p:cTn>
                                        <p:tgtEl>
                                          <p:spTgt spid="5"/>
                                        </p:tgtEl>
                                        <p:attrNameLst>
                                          <p:attrName>style.visibility</p:attrName>
                                        </p:attrNameLst>
                                      </p:cBhvr>
                                      <p:to>
                                        <p:strVal val="visible"/>
                                      </p:to>
                                    </p:set>
                                    <p:anim calcmode="lin" valueType="num">
                                      <p:cBhvr additive="base">
                                        <p:cTn id="82" dur="500" fill="hold"/>
                                        <p:tgtEl>
                                          <p:spTgt spid="5"/>
                                        </p:tgtEl>
                                        <p:attrNameLst>
                                          <p:attrName>ppt_x</p:attrName>
                                        </p:attrNameLst>
                                      </p:cBhvr>
                                      <p:tavLst>
                                        <p:tav tm="0">
                                          <p:val>
                                            <p:strVal val="1+#ppt_w/2"/>
                                          </p:val>
                                        </p:tav>
                                        <p:tav tm="100000">
                                          <p:val>
                                            <p:strVal val="#ppt_x"/>
                                          </p:val>
                                        </p:tav>
                                      </p:tavLst>
                                    </p:anim>
                                    <p:anim calcmode="lin" valueType="num">
                                      <p:cBhvr additive="base">
                                        <p:cTn id="8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33" grpId="0"/>
      <p:bldP spid="3" grpId="0"/>
      <p:bldP spid="79" grpId="0" bldLvl="0" animBg="1"/>
      <p:bldP spid="83" grpId="0" bldLvl="0" animBg="1"/>
      <p:bldP spid="87" grpId="0" bldLvl="0" animBg="1"/>
      <p:bldP spid="4" grpId="0" animBg="1"/>
      <p:bldP spid="5"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加密流程</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2AA3B583-82B7-5FDA-9E45-FD7A7A0F7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37" y="994285"/>
            <a:ext cx="5945354" cy="3029069"/>
          </a:xfrm>
          <a:prstGeom prst="rect">
            <a:avLst/>
          </a:prstGeom>
        </p:spPr>
      </p:pic>
    </p:spTree>
    <p:extLst>
      <p:ext uri="{BB962C8B-B14F-4D97-AF65-F5344CB8AC3E}">
        <p14:creationId xmlns:p14="http://schemas.microsoft.com/office/powerpoint/2010/main" val="4054664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加密流程</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FB2AFFC2-7D9B-15E3-327F-D8CB2CFDB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241" y="0"/>
            <a:ext cx="3366062" cy="5143500"/>
          </a:xfrm>
          <a:prstGeom prst="rect">
            <a:avLst/>
          </a:prstGeom>
        </p:spPr>
      </p:pic>
      <p:pic>
        <p:nvPicPr>
          <p:cNvPr id="5" name="图片 4">
            <a:extLst>
              <a:ext uri="{FF2B5EF4-FFF2-40B4-BE49-F238E27FC236}">
                <a16:creationId xmlns:a16="http://schemas.microsoft.com/office/drawing/2014/main" id="{9D907EC6-3A9B-784C-690D-974EF5BED4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6303" y="0"/>
            <a:ext cx="3632772" cy="5143500"/>
          </a:xfrm>
          <a:prstGeom prst="rect">
            <a:avLst/>
          </a:prstGeom>
        </p:spPr>
      </p:pic>
    </p:spTree>
    <p:extLst>
      <p:ext uri="{BB962C8B-B14F-4D97-AF65-F5344CB8AC3E}">
        <p14:creationId xmlns:p14="http://schemas.microsoft.com/office/powerpoint/2010/main" val="28145169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B598B98-ED66-2B93-BFFD-A86A8204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178" y="832868"/>
            <a:ext cx="6614733" cy="4000847"/>
          </a:xfrm>
          <a:prstGeom prst="rect">
            <a:avLst/>
          </a:prstGeom>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解密流程</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86901B7B-5AA8-BB34-540D-09FD684659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0680" y="1161927"/>
            <a:ext cx="5661896" cy="2934035"/>
          </a:xfrm>
          <a:prstGeom prst="rect">
            <a:avLst/>
          </a:prstGeom>
        </p:spPr>
      </p:pic>
    </p:spTree>
    <p:extLst>
      <p:ext uri="{BB962C8B-B14F-4D97-AF65-F5344CB8AC3E}">
        <p14:creationId xmlns:p14="http://schemas.microsoft.com/office/powerpoint/2010/main" val="35065776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解密流程</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8FD13401-D140-9ED8-750F-505C57B59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231" y="0"/>
            <a:ext cx="3815674" cy="5143500"/>
          </a:xfrm>
          <a:prstGeom prst="rect">
            <a:avLst/>
          </a:prstGeom>
        </p:spPr>
      </p:pic>
    </p:spTree>
    <p:extLst>
      <p:ext uri="{BB962C8B-B14F-4D97-AF65-F5344CB8AC3E}">
        <p14:creationId xmlns:p14="http://schemas.microsoft.com/office/powerpoint/2010/main" val="20238769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9352510-9ADD-7EAE-CB51-AB1B50912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443" y="613240"/>
            <a:ext cx="6607113" cy="3917019"/>
          </a:xfrm>
          <a:prstGeom prst="rect">
            <a:avLst/>
          </a:prstGeom>
        </p:spPr>
      </p:pic>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1185"/>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算法复现</a:t>
            </a:r>
          </a:p>
        </p:txBody>
      </p:sp>
      <p:sp>
        <p:nvSpPr>
          <p:cNvPr id="9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04</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2" grpId="0"/>
      <p:bldP spid="9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比特重排</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F60EFAAA-7B76-EEEA-A027-B34FD6756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922" y="1032367"/>
            <a:ext cx="3406435" cy="3292125"/>
          </a:xfrm>
          <a:prstGeom prst="rect">
            <a:avLst/>
          </a:prstGeom>
        </p:spPr>
      </p:pic>
      <p:pic>
        <p:nvPicPr>
          <p:cNvPr id="8" name="图片 7">
            <a:extLst>
              <a:ext uri="{FF2B5EF4-FFF2-40B4-BE49-F238E27FC236}">
                <a16:creationId xmlns:a16="http://schemas.microsoft.com/office/drawing/2014/main" id="{1D97F3D3-147D-54BB-1202-C1722A913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9954" y="956160"/>
            <a:ext cx="3734124" cy="3368332"/>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索引排序（用于置乱）</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962CBED-07EC-541A-A35D-55EF99EBF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110" y="944749"/>
            <a:ext cx="3909230" cy="3292422"/>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9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移位和逆移位</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D6F71EA8-7DFC-BA4A-800E-E2A271033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500" y="947080"/>
            <a:ext cx="2862300" cy="3249340"/>
          </a:xfrm>
          <a:prstGeom prst="rect">
            <a:avLst/>
          </a:prstGeom>
        </p:spPr>
      </p:pic>
      <p:pic>
        <p:nvPicPr>
          <p:cNvPr id="8" name="图片 7">
            <a:extLst>
              <a:ext uri="{FF2B5EF4-FFF2-40B4-BE49-F238E27FC236}">
                <a16:creationId xmlns:a16="http://schemas.microsoft.com/office/drawing/2014/main" id="{06DBD3F8-11D6-611D-C617-5F9BEE6320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283" y="845734"/>
            <a:ext cx="4069433" cy="2255606"/>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选定论文</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DB8276C-CCB9-A6D1-ADED-3723E5B3F597}"/>
              </a:ext>
            </a:extLst>
          </p:cNvPr>
          <p:cNvSpPr txBox="1"/>
          <p:nvPr/>
        </p:nvSpPr>
        <p:spPr>
          <a:xfrm>
            <a:off x="709386" y="745588"/>
            <a:ext cx="7308167" cy="2058577"/>
          </a:xfrm>
          <a:prstGeom prst="rect">
            <a:avLst/>
          </a:prstGeom>
          <a:noFill/>
        </p:spPr>
        <p:txBody>
          <a:bodyPr wrap="square" rtlCol="0">
            <a:spAutoFit/>
          </a:bodyPr>
          <a:lstStyle/>
          <a:p>
            <a:pPr>
              <a:lnSpc>
                <a:spcPct val="120000"/>
              </a:lnSpc>
            </a:pPr>
            <a:endParaRPr lang="en-US" altLang="zh-CN" sz="1800" dirty="0">
              <a:solidFill>
                <a:srgbClr val="231F20"/>
              </a:solidFill>
              <a:latin typeface="KTJ"/>
            </a:endParaRPr>
          </a:p>
          <a:p>
            <a:pPr>
              <a:lnSpc>
                <a:spcPct val="120000"/>
              </a:lnSpc>
            </a:pPr>
            <a:r>
              <a:rPr lang="zh-CN" altLang="en-US" sz="1800" dirty="0">
                <a:solidFill>
                  <a:srgbClr val="231F20"/>
                </a:solidFill>
                <a:latin typeface="KTJ"/>
              </a:rPr>
              <a:t>本次选定论文为：</a:t>
            </a:r>
            <a:endParaRPr lang="en-US" altLang="zh-CN" sz="1800" dirty="0">
              <a:solidFill>
                <a:srgbClr val="231F20"/>
              </a:solidFill>
              <a:latin typeface="KTJ"/>
            </a:endParaRPr>
          </a:p>
          <a:p>
            <a:pPr>
              <a:lnSpc>
                <a:spcPct val="120000"/>
              </a:lnSpc>
            </a:pPr>
            <a:endParaRPr lang="en-US" altLang="zh-CN" sz="1800" dirty="0">
              <a:solidFill>
                <a:srgbClr val="231F20"/>
              </a:solidFill>
              <a:latin typeface="KTJ"/>
            </a:endParaRPr>
          </a:p>
          <a:p>
            <a:pPr>
              <a:lnSpc>
                <a:spcPct val="120000"/>
              </a:lnSpc>
            </a:pPr>
            <a:r>
              <a:rPr lang="zh-CN" altLang="en-US" sz="1800" dirty="0">
                <a:solidFill>
                  <a:srgbClr val="231F20"/>
                </a:solidFill>
                <a:latin typeface="KTJ"/>
              </a:rPr>
              <a:t>赵雨等人发表的</a:t>
            </a:r>
            <a:r>
              <a:rPr lang="en-US" altLang="zh-CN" sz="1800" b="1" dirty="0">
                <a:solidFill>
                  <a:srgbClr val="231F20"/>
                </a:solidFill>
                <a:latin typeface="KTJ"/>
              </a:rPr>
              <a:t>《</a:t>
            </a:r>
            <a:r>
              <a:rPr lang="zh-CN" altLang="en-US" sz="1800" b="1" dirty="0">
                <a:solidFill>
                  <a:srgbClr val="231F20"/>
                </a:solidFill>
                <a:latin typeface="KTJ"/>
              </a:rPr>
              <a:t>基于混沌映射的图像加密算法研究</a:t>
            </a:r>
            <a:r>
              <a:rPr lang="en-US" altLang="zh-CN" sz="1800" b="1" dirty="0">
                <a:solidFill>
                  <a:srgbClr val="231F20"/>
                </a:solidFill>
                <a:latin typeface="KTJ"/>
              </a:rPr>
              <a:t>》</a:t>
            </a:r>
          </a:p>
          <a:p>
            <a:pPr>
              <a:lnSpc>
                <a:spcPct val="120000"/>
              </a:lnSpc>
            </a:pPr>
            <a:endParaRPr lang="en-US" altLang="zh-CN" sz="1800" dirty="0">
              <a:solidFill>
                <a:srgbClr val="231F20"/>
              </a:solidFill>
              <a:latin typeface="KTJ"/>
            </a:endParaRPr>
          </a:p>
          <a:p>
            <a:pPr>
              <a:lnSpc>
                <a:spcPct val="120000"/>
              </a:lnSpc>
            </a:pPr>
            <a:r>
              <a:rPr lang="zh-CN" altLang="en-US" sz="1800" dirty="0">
                <a:solidFill>
                  <a:srgbClr val="231F20"/>
                </a:solidFill>
                <a:latin typeface="KTJ"/>
              </a:rPr>
              <a:t>中国知网检索</a:t>
            </a:r>
            <a:endParaRPr lang="zh-CN" altLang="en-US" dirty="0"/>
          </a:p>
        </p:txBody>
      </p:sp>
    </p:spTree>
    <p:extLst>
      <p:ext uri="{BB962C8B-B14F-4D97-AF65-F5344CB8AC3E}">
        <p14:creationId xmlns:p14="http://schemas.microsoft.com/office/powerpoint/2010/main" val="39873877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计算相关性</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86F84B33-5189-4AB6-CC91-26F7C6E53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293" y="891394"/>
            <a:ext cx="2926334" cy="3360711"/>
          </a:xfrm>
          <a:prstGeom prst="rect">
            <a:avLst/>
          </a:prstGeom>
        </p:spPr>
      </p:pic>
      <p:pic>
        <p:nvPicPr>
          <p:cNvPr id="9" name="图片 8">
            <a:extLst>
              <a:ext uri="{FF2B5EF4-FFF2-40B4-BE49-F238E27FC236}">
                <a16:creationId xmlns:a16="http://schemas.microsoft.com/office/drawing/2014/main" id="{B81C40C1-3716-D048-DD0A-96CA64030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347" y="956169"/>
            <a:ext cx="3284505" cy="323116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计算信息熵</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6821A117-6241-B51C-6F9A-26E621696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110" y="796145"/>
            <a:ext cx="4008290" cy="3962845"/>
          </a:xfrm>
          <a:prstGeom prst="rect">
            <a:avLst/>
          </a:prstGeom>
        </p:spPr>
      </p:pic>
    </p:spTree>
    <p:extLst>
      <p:ext uri="{BB962C8B-B14F-4D97-AF65-F5344CB8AC3E}">
        <p14:creationId xmlns:p14="http://schemas.microsoft.com/office/powerpoint/2010/main" val="15011061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计算</a:t>
            </a:r>
            <a:r>
              <a:rPr lang="en-US" altLang="zh-CN" sz="1700" b="1" dirty="0">
                <a:solidFill>
                  <a:srgbClr val="1B4367"/>
                </a:solidFill>
                <a:cs typeface="+mn-ea"/>
                <a:sym typeface="+mn-lt"/>
              </a:rPr>
              <a:t>NPCRUACI</a:t>
            </a:r>
            <a:endParaRPr lang="zh-CN" altLang="en-US" sz="1700" b="1" dirty="0">
              <a:solidFill>
                <a:srgbClr val="1B4367"/>
              </a:solidFill>
              <a:cs typeface="+mn-ea"/>
              <a:sym typeface="+mn-lt"/>
            </a:endParaRP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6DA1965B-0529-0C90-13AD-5C6AD50CF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478" y="959980"/>
            <a:ext cx="4285202" cy="4046072"/>
          </a:xfrm>
          <a:prstGeom prst="rect">
            <a:avLst/>
          </a:prstGeom>
        </p:spPr>
      </p:pic>
    </p:spTree>
    <p:extLst>
      <p:ext uri="{BB962C8B-B14F-4D97-AF65-F5344CB8AC3E}">
        <p14:creationId xmlns:p14="http://schemas.microsoft.com/office/powerpoint/2010/main" val="3749012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9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加密过程</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FC0B11EC-47EB-3FC5-4D81-CEC487E28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280" y="1005695"/>
            <a:ext cx="4145639" cy="3330229"/>
          </a:xfrm>
          <a:prstGeom prst="rect">
            <a:avLst/>
          </a:prstGeom>
        </p:spPr>
      </p:pic>
      <p:pic>
        <p:nvPicPr>
          <p:cNvPr id="7" name="图片 6">
            <a:extLst>
              <a:ext uri="{FF2B5EF4-FFF2-40B4-BE49-F238E27FC236}">
                <a16:creationId xmlns:a16="http://schemas.microsoft.com/office/drawing/2014/main" id="{4C4072C4-F92C-A6A8-6DE0-F6917A080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7083" y="1112375"/>
            <a:ext cx="3593932" cy="3071005"/>
          </a:xfrm>
          <a:prstGeom prst="rect">
            <a:avLst/>
          </a:prstGeom>
        </p:spPr>
      </p:pic>
    </p:spTree>
    <p:extLst>
      <p:ext uri="{BB962C8B-B14F-4D97-AF65-F5344CB8AC3E}">
        <p14:creationId xmlns:p14="http://schemas.microsoft.com/office/powerpoint/2010/main" val="13234655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解密过程</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D045E34-B553-7334-16D6-0EAC56463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82" y="777115"/>
            <a:ext cx="4334896" cy="3223384"/>
          </a:xfrm>
          <a:prstGeom prst="rect">
            <a:avLst/>
          </a:prstGeom>
        </p:spPr>
      </p:pic>
      <p:pic>
        <p:nvPicPr>
          <p:cNvPr id="7" name="图片 6">
            <a:extLst>
              <a:ext uri="{FF2B5EF4-FFF2-40B4-BE49-F238E27FC236}">
                <a16:creationId xmlns:a16="http://schemas.microsoft.com/office/drawing/2014/main" id="{84FD4BB7-0AD2-F1B4-086B-5E9C70E75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6178" y="777115"/>
            <a:ext cx="3734124" cy="2949196"/>
          </a:xfrm>
          <a:prstGeom prst="rect">
            <a:avLst/>
          </a:prstGeom>
        </p:spPr>
      </p:pic>
    </p:spTree>
    <p:extLst>
      <p:ext uri="{BB962C8B-B14F-4D97-AF65-F5344CB8AC3E}">
        <p14:creationId xmlns:p14="http://schemas.microsoft.com/office/powerpoint/2010/main" val="37428348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运行结果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9164C6BD-41D0-30F1-0977-9E6E84788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37" y="1005686"/>
            <a:ext cx="6035563" cy="3558848"/>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运行结果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49C131EF-003B-82CA-A8A6-086AD74DE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203" y="971388"/>
            <a:ext cx="3745398" cy="2800510"/>
          </a:xfrm>
          <a:prstGeom prst="rect">
            <a:avLst/>
          </a:prstGeom>
        </p:spPr>
      </p:pic>
      <p:pic>
        <p:nvPicPr>
          <p:cNvPr id="6" name="图片 5">
            <a:extLst>
              <a:ext uri="{FF2B5EF4-FFF2-40B4-BE49-F238E27FC236}">
                <a16:creationId xmlns:a16="http://schemas.microsoft.com/office/drawing/2014/main" id="{2430FB3E-1213-23B5-037D-9B9AFB393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9119" y="769380"/>
            <a:ext cx="4134209" cy="3284622"/>
          </a:xfrm>
          <a:prstGeom prst="rect">
            <a:avLst/>
          </a:prstGeom>
        </p:spPr>
      </p:pic>
    </p:spTree>
    <p:extLst>
      <p:ext uri="{BB962C8B-B14F-4D97-AF65-F5344CB8AC3E}">
        <p14:creationId xmlns:p14="http://schemas.microsoft.com/office/powerpoint/2010/main" val="12424111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运行结果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720926F5-08DD-D296-83F5-8BE81F3609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600" y="657417"/>
            <a:ext cx="5563368" cy="4011180"/>
          </a:xfrm>
          <a:prstGeom prst="rect">
            <a:avLst/>
          </a:prstGeom>
        </p:spPr>
      </p:pic>
    </p:spTree>
    <p:extLst>
      <p:ext uri="{BB962C8B-B14F-4D97-AF65-F5344CB8AC3E}">
        <p14:creationId xmlns:p14="http://schemas.microsoft.com/office/powerpoint/2010/main" val="39468213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论文原始结果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DAD9639-9130-31B7-4264-D418CACB2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107" y="578922"/>
            <a:ext cx="3886353" cy="4248069"/>
          </a:xfrm>
          <a:prstGeom prst="rect">
            <a:avLst/>
          </a:prstGeom>
        </p:spPr>
      </p:pic>
    </p:spTree>
    <p:extLst>
      <p:ext uri="{BB962C8B-B14F-4D97-AF65-F5344CB8AC3E}">
        <p14:creationId xmlns:p14="http://schemas.microsoft.com/office/powerpoint/2010/main" val="35286303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论文原始结果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5006A535-2737-B929-5301-E8AA234FF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9536" y="0"/>
            <a:ext cx="5667048" cy="5143500"/>
          </a:xfrm>
          <a:prstGeom prst="rect">
            <a:avLst/>
          </a:prstGeom>
        </p:spPr>
      </p:pic>
    </p:spTree>
    <p:extLst>
      <p:ext uri="{BB962C8B-B14F-4D97-AF65-F5344CB8AC3E}">
        <p14:creationId xmlns:p14="http://schemas.microsoft.com/office/powerpoint/2010/main" val="22274081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1115690"/>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混沌系统的图像加密</a:t>
            </a:r>
          </a:p>
          <a:p>
            <a:pPr algn="ctr"/>
            <a:endParaRPr lang="zh-CN" altLang="en-US" sz="3400" b="1" dirty="0">
              <a:solidFill>
                <a:srgbClr val="1B4367"/>
              </a:solidFill>
              <a:cs typeface="+mn-ea"/>
              <a:sym typeface="+mn-lt"/>
            </a:endParaRPr>
          </a:p>
        </p:txBody>
      </p:sp>
      <p:sp>
        <p:nvSpPr>
          <p:cNvPr id="95" name="文本框 11"/>
          <p:cNvSpPr txBox="1"/>
          <p:nvPr/>
        </p:nvSpPr>
        <p:spPr>
          <a:xfrm>
            <a:off x="3713476" y="1575042"/>
            <a:ext cx="1732894" cy="815736"/>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9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论文原始结果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C0B133E-BE36-88EB-6C40-A5BAB0AE0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01" y="316509"/>
            <a:ext cx="3735399" cy="4708708"/>
          </a:xfrm>
          <a:prstGeom prst="rect">
            <a:avLst/>
          </a:prstGeom>
        </p:spPr>
      </p:pic>
    </p:spTree>
    <p:extLst>
      <p:ext uri="{BB962C8B-B14F-4D97-AF65-F5344CB8AC3E}">
        <p14:creationId xmlns:p14="http://schemas.microsoft.com/office/powerpoint/2010/main" val="13127829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运行结果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B07AC708-C710-56F4-29A2-E5B08D07D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311" y="167438"/>
            <a:ext cx="1806097" cy="4656223"/>
          </a:xfrm>
          <a:prstGeom prst="rect">
            <a:avLst/>
          </a:prstGeom>
        </p:spPr>
      </p:pic>
      <p:pic>
        <p:nvPicPr>
          <p:cNvPr id="6" name="图片 5">
            <a:extLst>
              <a:ext uri="{FF2B5EF4-FFF2-40B4-BE49-F238E27FC236}">
                <a16:creationId xmlns:a16="http://schemas.microsoft.com/office/drawing/2014/main" id="{2C3ADCAC-F10C-17FC-C0F1-12DAFD523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2622" y="853296"/>
            <a:ext cx="4145639" cy="3284505"/>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5006C378-435A-5A9A-E699-CD15B3F784DD}"/>
                  </a:ext>
                </a:extLst>
              </p14:cNvPr>
              <p14:cNvContentPartPr/>
              <p14:nvPr/>
            </p14:nvContentPartPr>
            <p14:xfrm>
              <a:off x="7140120" y="2259540"/>
              <a:ext cx="861840" cy="26640"/>
            </p14:xfrm>
          </p:contentPart>
        </mc:Choice>
        <mc:Fallback xmlns="">
          <p:pic>
            <p:nvPicPr>
              <p:cNvPr id="7" name="墨迹 6">
                <a:extLst>
                  <a:ext uri="{FF2B5EF4-FFF2-40B4-BE49-F238E27FC236}">
                    <a16:creationId xmlns:a16="http://schemas.microsoft.com/office/drawing/2014/main" id="{5006C378-435A-5A9A-E699-CD15B3F784DD}"/>
                  </a:ext>
                </a:extLst>
              </p:cNvPr>
              <p:cNvPicPr/>
              <p:nvPr/>
            </p:nvPicPr>
            <p:blipFill>
              <a:blip r:embed="rId6"/>
              <a:stretch>
                <a:fillRect/>
              </a:stretch>
            </p:blipFill>
            <p:spPr>
              <a:xfrm>
                <a:off x="7131120" y="2250900"/>
                <a:ext cx="8794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墨迹 7">
                <a:extLst>
                  <a:ext uri="{FF2B5EF4-FFF2-40B4-BE49-F238E27FC236}">
                    <a16:creationId xmlns:a16="http://schemas.microsoft.com/office/drawing/2014/main" id="{140B9F32-741F-31C2-868F-3DF622C4F688}"/>
                  </a:ext>
                </a:extLst>
              </p14:cNvPr>
              <p14:cNvContentPartPr/>
              <p14:nvPr/>
            </p14:nvContentPartPr>
            <p14:xfrm>
              <a:off x="9761280" y="2011500"/>
              <a:ext cx="360" cy="360"/>
            </p14:xfrm>
          </p:contentPart>
        </mc:Choice>
        <mc:Fallback xmlns="">
          <p:pic>
            <p:nvPicPr>
              <p:cNvPr id="8" name="墨迹 7">
                <a:extLst>
                  <a:ext uri="{FF2B5EF4-FFF2-40B4-BE49-F238E27FC236}">
                    <a16:creationId xmlns:a16="http://schemas.microsoft.com/office/drawing/2014/main" id="{140B9F32-741F-31C2-868F-3DF622C4F688}"/>
                  </a:ext>
                </a:extLst>
              </p:cNvPr>
              <p:cNvPicPr/>
              <p:nvPr/>
            </p:nvPicPr>
            <p:blipFill>
              <a:blip r:embed="rId8"/>
              <a:stretch>
                <a:fillRect/>
              </a:stretch>
            </p:blipFill>
            <p:spPr>
              <a:xfrm>
                <a:off x="9752280" y="2002860"/>
                <a:ext cx="18000" cy="18000"/>
              </a:xfrm>
              <a:prstGeom prst="rect">
                <a:avLst/>
              </a:prstGeom>
            </p:spPr>
          </p:pic>
        </mc:Fallback>
      </mc:AlternateContent>
    </p:spTree>
    <p:extLst>
      <p:ext uri="{BB962C8B-B14F-4D97-AF65-F5344CB8AC3E}">
        <p14:creationId xmlns:p14="http://schemas.microsoft.com/office/powerpoint/2010/main" val="24874206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论文原始结果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BF898344-7F57-0335-4D4C-3DAC041BE0C5}"/>
                  </a:ext>
                </a:extLst>
              </p14:cNvPr>
              <p14:cNvContentPartPr/>
              <p14:nvPr/>
            </p14:nvContentPartPr>
            <p14:xfrm>
              <a:off x="4198200" y="3306780"/>
              <a:ext cx="360" cy="360"/>
            </p14:xfrm>
          </p:contentPart>
        </mc:Choice>
        <mc:Fallback xmlns="">
          <p:pic>
            <p:nvPicPr>
              <p:cNvPr id="2" name="墨迹 1">
                <a:extLst>
                  <a:ext uri="{FF2B5EF4-FFF2-40B4-BE49-F238E27FC236}">
                    <a16:creationId xmlns:a16="http://schemas.microsoft.com/office/drawing/2014/main" id="{BF898344-7F57-0335-4D4C-3DAC041BE0C5}"/>
                  </a:ext>
                </a:extLst>
              </p:cNvPr>
              <p:cNvPicPr/>
              <p:nvPr/>
            </p:nvPicPr>
            <p:blipFill>
              <a:blip r:embed="rId4"/>
              <a:stretch>
                <a:fillRect/>
              </a:stretch>
            </p:blipFill>
            <p:spPr>
              <a:xfrm>
                <a:off x="4189560" y="3298140"/>
                <a:ext cx="18000" cy="18000"/>
              </a:xfrm>
              <a:prstGeom prst="rect">
                <a:avLst/>
              </a:prstGeom>
            </p:spPr>
          </p:pic>
        </mc:Fallback>
      </mc:AlternateContent>
      <p:pic>
        <p:nvPicPr>
          <p:cNvPr id="5" name="图片 4">
            <a:extLst>
              <a:ext uri="{FF2B5EF4-FFF2-40B4-BE49-F238E27FC236}">
                <a16:creationId xmlns:a16="http://schemas.microsoft.com/office/drawing/2014/main" id="{BBF631B6-9C95-4214-D565-27D44C515F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0182" y="624228"/>
            <a:ext cx="4328317" cy="4519272"/>
          </a:xfrm>
          <a:prstGeom prst="rect">
            <a:avLst/>
          </a:prstGeom>
        </p:spPr>
      </p:pic>
    </p:spTree>
    <p:extLst>
      <p:ext uri="{BB962C8B-B14F-4D97-AF65-F5344CB8AC3E}">
        <p14:creationId xmlns:p14="http://schemas.microsoft.com/office/powerpoint/2010/main" val="17974253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08490" y="316509"/>
            <a:ext cx="7292510"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代码框架（包含全部功能代码和结果分析代码，以及部分自己找的数据集）</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9C4D017E-09DD-8CE8-C083-E261A50F6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490" y="841386"/>
            <a:ext cx="3330229" cy="3985605"/>
          </a:xfrm>
          <a:prstGeom prst="rect">
            <a:avLst/>
          </a:prstGeom>
        </p:spPr>
      </p:pic>
    </p:spTree>
    <p:extLst>
      <p:ext uri="{BB962C8B-B14F-4D97-AF65-F5344CB8AC3E}">
        <p14:creationId xmlns:p14="http://schemas.microsoft.com/office/powerpoint/2010/main" val="9349681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21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87905" y="2717165"/>
            <a:ext cx="4630420" cy="591185"/>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算法优缺点分析与改进</a:t>
            </a:r>
          </a:p>
        </p:txBody>
      </p:sp>
      <p:sp>
        <p:nvSpPr>
          <p:cNvPr id="9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05</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2" grpId="0"/>
      <p:bldP spid="9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优缺点</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A31256E7-C4A4-8792-F451-475A99B8C062}"/>
              </a:ext>
            </a:extLst>
          </p:cNvPr>
          <p:cNvSpPr txBox="1"/>
          <p:nvPr/>
        </p:nvSpPr>
        <p:spPr>
          <a:xfrm>
            <a:off x="716110" y="932372"/>
            <a:ext cx="4381500" cy="3285900"/>
          </a:xfrm>
          <a:prstGeom prst="rect">
            <a:avLst/>
          </a:prstGeom>
          <a:noFill/>
        </p:spPr>
        <p:txBody>
          <a:bodyPr wrap="square" rtlCol="0">
            <a:spAutoFit/>
          </a:bodyPr>
          <a:lstStyle/>
          <a:p>
            <a:pPr>
              <a:lnSpc>
                <a:spcPct val="150000"/>
              </a:lnSpc>
            </a:pPr>
            <a:r>
              <a:rPr lang="zh-CN" altLang="en-US" dirty="0"/>
              <a:t>优点</a:t>
            </a:r>
            <a:endParaRPr lang="en-US" altLang="zh-CN" dirty="0"/>
          </a:p>
          <a:p>
            <a:pPr marL="342900" indent="-342900">
              <a:lnSpc>
                <a:spcPct val="150000"/>
              </a:lnSpc>
              <a:buAutoNum type="arabicPeriod"/>
            </a:pPr>
            <a:r>
              <a:rPr lang="zh-CN" altLang="en-US" dirty="0"/>
              <a:t>密钥空间大</a:t>
            </a:r>
            <a:endParaRPr lang="en-US" altLang="zh-CN" dirty="0"/>
          </a:p>
          <a:p>
            <a:pPr marL="342900" indent="-342900">
              <a:lnSpc>
                <a:spcPct val="150000"/>
              </a:lnSpc>
              <a:buAutoNum type="arabicPeriod"/>
            </a:pPr>
            <a:r>
              <a:rPr lang="zh-CN" altLang="en-US" dirty="0"/>
              <a:t>抗攻击能力强</a:t>
            </a:r>
            <a:endParaRPr lang="en-US" altLang="zh-CN" dirty="0"/>
          </a:p>
          <a:p>
            <a:pPr marL="342900" indent="-342900">
              <a:lnSpc>
                <a:spcPct val="150000"/>
              </a:lnSpc>
              <a:buAutoNum type="arabicPeriod"/>
            </a:pPr>
            <a:r>
              <a:rPr lang="zh-CN" altLang="en-US" dirty="0"/>
              <a:t>混乱程度高</a:t>
            </a:r>
            <a:endParaRPr lang="en-US" altLang="zh-CN" dirty="0"/>
          </a:p>
          <a:p>
            <a:pPr marL="342900" indent="-342900">
              <a:lnSpc>
                <a:spcPct val="150000"/>
              </a:lnSpc>
              <a:buAutoNum type="arabicPeriod"/>
            </a:pPr>
            <a:r>
              <a:rPr lang="zh-CN" altLang="en-US" dirty="0"/>
              <a:t>密钥敏感性高</a:t>
            </a:r>
            <a:endParaRPr lang="en-US" altLang="zh-CN" dirty="0"/>
          </a:p>
          <a:p>
            <a:pPr marL="342900" indent="-342900">
              <a:lnSpc>
                <a:spcPct val="150000"/>
              </a:lnSpc>
              <a:buAutoNum type="arabicPeriod"/>
            </a:pPr>
            <a:r>
              <a:rPr lang="zh-CN" altLang="en-US" dirty="0"/>
              <a:t>可解释性强</a:t>
            </a:r>
            <a:endParaRPr lang="en-US" altLang="zh-CN" dirty="0"/>
          </a:p>
          <a:p>
            <a:pPr>
              <a:lnSpc>
                <a:spcPct val="150000"/>
              </a:lnSpc>
            </a:pPr>
            <a:r>
              <a:rPr lang="zh-CN" altLang="en-US" dirty="0"/>
              <a:t>缺点</a:t>
            </a:r>
            <a:endParaRPr lang="en-US" altLang="zh-CN" dirty="0"/>
          </a:p>
          <a:p>
            <a:pPr marL="342900" indent="-342900">
              <a:lnSpc>
                <a:spcPct val="150000"/>
              </a:lnSpc>
              <a:buAutoNum type="arabicPeriod"/>
            </a:pPr>
            <a:r>
              <a:rPr lang="zh-CN" altLang="en-US" dirty="0"/>
              <a:t>所选用的混沌系统较为基础</a:t>
            </a:r>
            <a:endParaRPr lang="en-US" altLang="zh-CN" dirty="0"/>
          </a:p>
          <a:p>
            <a:pPr marL="342900" indent="-342900">
              <a:lnSpc>
                <a:spcPct val="150000"/>
              </a:lnSpc>
              <a:buAutoNum type="arabicPeriod"/>
            </a:pPr>
            <a:r>
              <a:rPr lang="zh-CN" altLang="en-US" dirty="0"/>
              <a:t>部分分析结果距理论最优值有差距，并不是现行最优方案</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87905" y="2717165"/>
            <a:ext cx="4630420" cy="591185"/>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改进</a:t>
            </a:r>
          </a:p>
        </p:txBody>
      </p:sp>
      <p:sp>
        <p:nvSpPr>
          <p:cNvPr id="9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05</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a:t>
            </a:r>
          </a:p>
        </p:txBody>
      </p:sp>
    </p:spTree>
    <p:extLst>
      <p:ext uri="{BB962C8B-B14F-4D97-AF65-F5344CB8AC3E}">
        <p14:creationId xmlns:p14="http://schemas.microsoft.com/office/powerpoint/2010/main" val="15553186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2" grpId="0"/>
      <p:bldP spid="9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en-US" altLang="zh-CN" sz="1700" b="1" dirty="0">
                <a:solidFill>
                  <a:srgbClr val="1B4367"/>
                </a:solidFill>
                <a:cs typeface="+mn-ea"/>
                <a:sym typeface="+mn-lt"/>
              </a:rPr>
              <a:t>Clifford</a:t>
            </a:r>
            <a:r>
              <a:rPr lang="zh-CN" altLang="en-US" sz="1700" b="1" dirty="0">
                <a:solidFill>
                  <a:srgbClr val="1B4367"/>
                </a:solidFill>
                <a:cs typeface="+mn-ea"/>
                <a:sym typeface="+mn-lt"/>
              </a:rPr>
              <a:t>混沌系统</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8F3AE843-BA26-D1CF-A030-8D3AE59DB484}"/>
              </a:ext>
            </a:extLst>
          </p:cNvPr>
          <p:cNvSpPr txBox="1"/>
          <p:nvPr/>
        </p:nvSpPr>
        <p:spPr>
          <a:xfrm>
            <a:off x="144780" y="4684656"/>
            <a:ext cx="6385560" cy="332592"/>
          </a:xfrm>
          <a:prstGeom prst="rect">
            <a:avLst/>
          </a:prstGeom>
          <a:noFill/>
        </p:spPr>
        <p:txBody>
          <a:bodyPr wrap="square">
            <a:spAutoFit/>
          </a:bodyPr>
          <a:lstStyle/>
          <a:p>
            <a:pPr>
              <a:lnSpc>
                <a:spcPct val="120000"/>
              </a:lnSpc>
            </a:pPr>
            <a:r>
              <a:rPr lang="zh-CN" altLang="en-US" sz="1400" dirty="0">
                <a:solidFill>
                  <a:srgbClr val="231F20"/>
                </a:solidFill>
                <a:latin typeface="KTJ"/>
              </a:rPr>
              <a:t>改进工作基于：张文宇等人发表</a:t>
            </a:r>
            <a:r>
              <a:rPr lang="en-US" altLang="zh-CN" sz="1400" dirty="0">
                <a:solidFill>
                  <a:srgbClr val="231F20"/>
                </a:solidFill>
                <a:latin typeface="KTJ"/>
              </a:rPr>
              <a:t>《</a:t>
            </a:r>
            <a:r>
              <a:rPr lang="zh-CN" altLang="en-US" sz="1400" dirty="0">
                <a:solidFill>
                  <a:srgbClr val="231F20"/>
                </a:solidFill>
                <a:latin typeface="KTJ"/>
              </a:rPr>
              <a:t>基于改进</a:t>
            </a:r>
            <a:r>
              <a:rPr lang="en-US" altLang="zh-CN" sz="1400" dirty="0">
                <a:solidFill>
                  <a:srgbClr val="231F20"/>
                </a:solidFill>
                <a:latin typeface="KTJ"/>
              </a:rPr>
              <a:t>Clifford</a:t>
            </a:r>
            <a:r>
              <a:rPr lang="zh-CN" altLang="en-US" sz="1400" dirty="0">
                <a:solidFill>
                  <a:srgbClr val="231F20"/>
                </a:solidFill>
                <a:latin typeface="KTJ"/>
              </a:rPr>
              <a:t>混沌系统的图像加密算法</a:t>
            </a:r>
            <a:r>
              <a:rPr lang="en-US" altLang="zh-CN" sz="1400" dirty="0">
                <a:solidFill>
                  <a:srgbClr val="231F20"/>
                </a:solidFill>
                <a:latin typeface="KTJ"/>
              </a:rPr>
              <a:t>》</a:t>
            </a:r>
          </a:p>
        </p:txBody>
      </p:sp>
      <p:pic>
        <p:nvPicPr>
          <p:cNvPr id="5" name="图片 4">
            <a:extLst>
              <a:ext uri="{FF2B5EF4-FFF2-40B4-BE49-F238E27FC236}">
                <a16:creationId xmlns:a16="http://schemas.microsoft.com/office/drawing/2014/main" id="{99BA3052-21AC-A9DA-5257-9332ECDF5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99" y="826619"/>
            <a:ext cx="4663844" cy="3490262"/>
          </a:xfrm>
          <a:prstGeom prst="rect">
            <a:avLst/>
          </a:prstGeom>
        </p:spPr>
      </p:pic>
    </p:spTree>
    <p:extLst>
      <p:ext uri="{BB962C8B-B14F-4D97-AF65-F5344CB8AC3E}">
        <p14:creationId xmlns:p14="http://schemas.microsoft.com/office/powerpoint/2010/main" val="11244115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0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图示</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0B0293C7-BA4B-25D0-CD29-47D03A4E5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802" y="521792"/>
            <a:ext cx="5014395" cy="4099915"/>
          </a:xfrm>
          <a:prstGeom prst="rect">
            <a:avLst/>
          </a:prstGeom>
        </p:spPr>
      </p:pic>
    </p:spTree>
    <p:extLst>
      <p:ext uri="{BB962C8B-B14F-4D97-AF65-F5344CB8AC3E}">
        <p14:creationId xmlns:p14="http://schemas.microsoft.com/office/powerpoint/2010/main" val="16460351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5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改进的</a:t>
            </a:r>
            <a:r>
              <a:rPr lang="en-US" altLang="zh-CN" sz="1700" b="1" dirty="0">
                <a:solidFill>
                  <a:srgbClr val="1B4367"/>
                </a:solidFill>
                <a:cs typeface="+mn-ea"/>
                <a:sym typeface="+mn-lt"/>
              </a:rPr>
              <a:t>Clifford</a:t>
            </a:r>
            <a:r>
              <a:rPr lang="zh-CN" altLang="en-US" sz="1700" b="1" dirty="0">
                <a:solidFill>
                  <a:srgbClr val="1B4367"/>
                </a:solidFill>
                <a:cs typeface="+mn-ea"/>
                <a:sym typeface="+mn-lt"/>
              </a:rPr>
              <a:t>系统</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116493C1-D9D2-64AC-2013-0A69C2DF223A}"/>
              </a:ext>
            </a:extLst>
          </p:cNvPr>
          <p:cNvSpPr txBox="1"/>
          <p:nvPr/>
        </p:nvSpPr>
        <p:spPr>
          <a:xfrm>
            <a:off x="716110" y="739140"/>
            <a:ext cx="3238670" cy="4198393"/>
          </a:xfrm>
          <a:prstGeom prst="rect">
            <a:avLst/>
          </a:prstGeom>
          <a:noFill/>
        </p:spPr>
        <p:txBody>
          <a:bodyPr wrap="square" rtlCol="0">
            <a:spAutoFit/>
          </a:bodyPr>
          <a:lstStyle/>
          <a:p>
            <a:pPr>
              <a:lnSpc>
                <a:spcPct val="150000"/>
              </a:lnSpc>
            </a:pPr>
            <a:r>
              <a:rPr lang="zh-CN" altLang="en-US" sz="1800" dirty="0">
                <a:solidFill>
                  <a:srgbClr val="231F20"/>
                </a:solidFill>
                <a:effectLst/>
                <a:latin typeface="KTJ"/>
              </a:rPr>
              <a:t>由于</a:t>
            </a:r>
            <a:r>
              <a:rPr lang="en-US" altLang="zh-CN" sz="1800" dirty="0">
                <a:solidFill>
                  <a:srgbClr val="231F20"/>
                </a:solidFill>
                <a:effectLst/>
                <a:latin typeface="ZHODgs-573"/>
              </a:rPr>
              <a:t>Clifford</a:t>
            </a:r>
            <a:r>
              <a:rPr lang="zh-CN" altLang="en-US" sz="1800" dirty="0">
                <a:solidFill>
                  <a:srgbClr val="231F20"/>
                </a:solidFill>
                <a:effectLst/>
                <a:latin typeface="KTJ"/>
              </a:rPr>
              <a:t>系统的控制参数有</a:t>
            </a:r>
            <a:r>
              <a:rPr lang="en-US" altLang="zh-CN" sz="1800" dirty="0">
                <a:solidFill>
                  <a:srgbClr val="231F20"/>
                </a:solidFill>
                <a:effectLst/>
                <a:latin typeface="ZHODgs-573"/>
              </a:rPr>
              <a:t>5</a:t>
            </a:r>
            <a:r>
              <a:rPr lang="zh-CN" altLang="en-US" sz="1800" dirty="0">
                <a:solidFill>
                  <a:srgbClr val="231F20"/>
                </a:solidFill>
                <a:effectLst/>
                <a:latin typeface="KTJ"/>
              </a:rPr>
              <a:t>个</a:t>
            </a:r>
            <a:r>
              <a:rPr lang="zh-CN" altLang="en-US" sz="1800" dirty="0">
                <a:solidFill>
                  <a:srgbClr val="231F20"/>
                </a:solidFill>
                <a:effectLst/>
                <a:latin typeface="ZHODgs-574"/>
              </a:rPr>
              <a:t>，</a:t>
            </a:r>
            <a:r>
              <a:rPr lang="zh-CN" altLang="en-US" sz="1800" dirty="0">
                <a:solidFill>
                  <a:srgbClr val="231F20"/>
                </a:solidFill>
                <a:effectLst/>
                <a:latin typeface="KTJ"/>
              </a:rPr>
              <a:t>那么用其进行混沌加密时所需设置的密钥会比较多</a:t>
            </a:r>
            <a:r>
              <a:rPr lang="zh-CN" altLang="en-US" sz="1800" dirty="0">
                <a:solidFill>
                  <a:srgbClr val="231F20"/>
                </a:solidFill>
                <a:effectLst/>
                <a:latin typeface="ZHODgs-574"/>
              </a:rPr>
              <a:t>。</a:t>
            </a:r>
            <a:r>
              <a:rPr lang="zh-CN" altLang="en-US" sz="1800" dirty="0">
                <a:solidFill>
                  <a:srgbClr val="231F20"/>
                </a:solidFill>
                <a:effectLst/>
                <a:latin typeface="KTJ"/>
              </a:rPr>
              <a:t>所以针对</a:t>
            </a:r>
            <a:r>
              <a:rPr lang="en-US" altLang="zh-CN" sz="1800" dirty="0">
                <a:solidFill>
                  <a:srgbClr val="231F20"/>
                </a:solidFill>
                <a:effectLst/>
                <a:latin typeface="ZHODgs-573"/>
              </a:rPr>
              <a:t>Clifford</a:t>
            </a:r>
            <a:r>
              <a:rPr lang="zh-CN" altLang="en-US" sz="1800" dirty="0">
                <a:solidFill>
                  <a:srgbClr val="231F20"/>
                </a:solidFill>
                <a:effectLst/>
                <a:latin typeface="KTJ"/>
              </a:rPr>
              <a:t>系统混沌吸引子分布不均且初始参数较多这两点问题</a:t>
            </a:r>
            <a:r>
              <a:rPr lang="zh-CN" altLang="en-US" sz="1800" dirty="0">
                <a:solidFill>
                  <a:srgbClr val="231F20"/>
                </a:solidFill>
                <a:effectLst/>
                <a:latin typeface="ZHODgs-574"/>
              </a:rPr>
              <a:t>，</a:t>
            </a:r>
            <a:r>
              <a:rPr lang="zh-CN" altLang="en-US" sz="1800" dirty="0">
                <a:solidFill>
                  <a:srgbClr val="231F20"/>
                </a:solidFill>
                <a:effectLst/>
                <a:latin typeface="KTJ"/>
              </a:rPr>
              <a:t>对</a:t>
            </a:r>
            <a:r>
              <a:rPr lang="en-US" altLang="zh-CN" sz="1800" dirty="0">
                <a:solidFill>
                  <a:srgbClr val="231F20"/>
                </a:solidFill>
                <a:effectLst/>
                <a:latin typeface="ZHODgs-573"/>
              </a:rPr>
              <a:t>Clifford</a:t>
            </a:r>
            <a:r>
              <a:rPr lang="zh-CN" altLang="en-US" sz="1800" dirty="0">
                <a:solidFill>
                  <a:srgbClr val="231F20"/>
                </a:solidFill>
                <a:effectLst/>
                <a:latin typeface="KTJ"/>
              </a:rPr>
              <a:t>系统进行改进</a:t>
            </a:r>
            <a:r>
              <a:rPr lang="zh-CN" altLang="en-US" sz="1800" dirty="0">
                <a:solidFill>
                  <a:srgbClr val="231F20"/>
                </a:solidFill>
                <a:effectLst/>
                <a:latin typeface="ZHODgs-574"/>
              </a:rPr>
              <a:t>，</a:t>
            </a:r>
            <a:r>
              <a:rPr lang="zh-CN" altLang="en-US" sz="1800" dirty="0">
                <a:solidFill>
                  <a:srgbClr val="231F20"/>
                </a:solidFill>
                <a:effectLst/>
                <a:latin typeface="KTJ"/>
              </a:rPr>
              <a:t>让它的分布比较均匀并且减少控制系统的参数</a:t>
            </a:r>
            <a:r>
              <a:rPr lang="zh-CN" altLang="en-US" sz="1800" dirty="0">
                <a:solidFill>
                  <a:srgbClr val="231F20"/>
                </a:solidFill>
                <a:effectLst/>
                <a:latin typeface="ZHODgs-574"/>
              </a:rPr>
              <a:t>。</a:t>
            </a:r>
            <a:r>
              <a:rPr lang="zh-CN" altLang="en-US" sz="1800" dirty="0">
                <a:solidFill>
                  <a:srgbClr val="231F20"/>
                </a:solidFill>
                <a:effectLst/>
                <a:latin typeface="KTJ"/>
              </a:rPr>
              <a:t>改进的</a:t>
            </a:r>
            <a:r>
              <a:rPr lang="en-US" altLang="zh-CN" sz="1800" dirty="0">
                <a:solidFill>
                  <a:srgbClr val="231F20"/>
                </a:solidFill>
                <a:effectLst/>
                <a:latin typeface="ZHODgs-573"/>
              </a:rPr>
              <a:t>Clifford</a:t>
            </a:r>
            <a:r>
              <a:rPr lang="zh-CN" altLang="en-US" sz="1800" dirty="0">
                <a:solidFill>
                  <a:srgbClr val="231F20"/>
                </a:solidFill>
                <a:effectLst/>
                <a:latin typeface="KTJ"/>
              </a:rPr>
              <a:t>系统表达式如式</a:t>
            </a:r>
            <a:r>
              <a:rPr lang="en-US" altLang="zh-CN" sz="1800" dirty="0">
                <a:solidFill>
                  <a:srgbClr val="231F20"/>
                </a:solidFill>
                <a:effectLst/>
                <a:latin typeface="ZHODgs-573"/>
              </a:rPr>
              <a:t>(3)</a:t>
            </a:r>
            <a:r>
              <a:rPr lang="zh-CN" altLang="en-US" sz="1800" dirty="0">
                <a:solidFill>
                  <a:srgbClr val="231F20"/>
                </a:solidFill>
                <a:effectLst/>
                <a:latin typeface="KTJ"/>
              </a:rPr>
              <a:t>所示</a:t>
            </a:r>
            <a:r>
              <a:rPr lang="zh-CN" altLang="en-US" sz="1800" dirty="0">
                <a:solidFill>
                  <a:srgbClr val="231F20"/>
                </a:solidFill>
                <a:effectLst/>
                <a:latin typeface="ZHODgs-574"/>
              </a:rPr>
              <a:t>。</a:t>
            </a:r>
            <a:endParaRPr lang="zh-CN" altLang="en-US" dirty="0"/>
          </a:p>
        </p:txBody>
      </p:sp>
      <p:pic>
        <p:nvPicPr>
          <p:cNvPr id="5" name="图片 4">
            <a:extLst>
              <a:ext uri="{FF2B5EF4-FFF2-40B4-BE49-F238E27FC236}">
                <a16:creationId xmlns:a16="http://schemas.microsoft.com/office/drawing/2014/main" id="{25204D0E-8B1E-125B-C288-7BFAD5F0F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4780" y="646074"/>
            <a:ext cx="4907705" cy="3429297"/>
          </a:xfrm>
          <a:prstGeom prst="rect">
            <a:avLst/>
          </a:prstGeom>
        </p:spPr>
      </p:pic>
    </p:spTree>
    <p:extLst>
      <p:ext uri="{BB962C8B-B14F-4D97-AF65-F5344CB8AC3E}">
        <p14:creationId xmlns:p14="http://schemas.microsoft.com/office/powerpoint/2010/main" val="26477770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1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混沌系统</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89AF385A-13E5-3107-5BC6-52D4F12AD62E}"/>
              </a:ext>
            </a:extLst>
          </p:cNvPr>
          <p:cNvSpPr txBox="1"/>
          <p:nvPr/>
        </p:nvSpPr>
        <p:spPr>
          <a:xfrm>
            <a:off x="709386" y="745588"/>
            <a:ext cx="7308167" cy="3720570"/>
          </a:xfrm>
          <a:prstGeom prst="rect">
            <a:avLst/>
          </a:prstGeom>
          <a:noFill/>
        </p:spPr>
        <p:txBody>
          <a:bodyPr wrap="square" rtlCol="0">
            <a:spAutoFit/>
          </a:bodyPr>
          <a:lstStyle/>
          <a:p>
            <a:pPr>
              <a:lnSpc>
                <a:spcPct val="120000"/>
              </a:lnSpc>
            </a:pPr>
            <a:r>
              <a:rPr lang="zh-CN" altLang="en-US" sz="1800" dirty="0">
                <a:solidFill>
                  <a:srgbClr val="231F20"/>
                </a:solidFill>
                <a:latin typeface="KTJ"/>
              </a:rPr>
              <a:t>混沌是系统，尤其是非线性系统表现出的一种非常复杂的、无法根据给定的初始条件确定系统将来状态的类似随机的行为，混沌并不意味着无序，混沌中蕴含着有序，有序的过程中也可能出现混沌，可见，混沌隐含着这样一个悖论，即这是一个局部的随机与整体模式中的稳定。混沌理论研究的关键就是要发现隐藏在不可预测的无序现象里的内部有序结构，使学者们有可能进一步探索用现有范式所不能描述、解释或预测的现象。</a:t>
            </a:r>
            <a:endParaRPr lang="en-US" altLang="zh-CN" sz="1800" dirty="0">
              <a:solidFill>
                <a:srgbClr val="231F20"/>
              </a:solidFill>
              <a:latin typeface="KTJ"/>
            </a:endParaRPr>
          </a:p>
          <a:p>
            <a:pPr>
              <a:lnSpc>
                <a:spcPct val="120000"/>
              </a:lnSpc>
            </a:pPr>
            <a:r>
              <a:rPr lang="zh-CN" altLang="en-US" sz="1800" dirty="0">
                <a:solidFill>
                  <a:srgbClr val="231F20"/>
                </a:solidFill>
                <a:effectLst/>
                <a:latin typeface="KTJ"/>
              </a:rPr>
              <a:t>与文字信息相比</a:t>
            </a:r>
            <a:r>
              <a:rPr lang="zh-CN" altLang="en-US" sz="1800" dirty="0">
                <a:solidFill>
                  <a:srgbClr val="231F20"/>
                </a:solidFill>
                <a:effectLst/>
                <a:latin typeface="ZHODgr-564"/>
              </a:rPr>
              <a:t>，</a:t>
            </a:r>
            <a:r>
              <a:rPr lang="zh-CN" altLang="en-US" sz="1800" dirty="0">
                <a:solidFill>
                  <a:srgbClr val="231F20"/>
                </a:solidFill>
                <a:effectLst/>
                <a:latin typeface="KTJ"/>
              </a:rPr>
              <a:t>数字图像相邻像素间的相关性较大</a:t>
            </a:r>
            <a:r>
              <a:rPr lang="zh-CN" altLang="en-US" sz="1800" dirty="0">
                <a:solidFill>
                  <a:srgbClr val="231F20"/>
                </a:solidFill>
                <a:effectLst/>
                <a:latin typeface="ZHODgr-564"/>
              </a:rPr>
              <a:t>、</a:t>
            </a:r>
            <a:r>
              <a:rPr lang="zh-CN" altLang="en-US" sz="1800" dirty="0">
                <a:solidFill>
                  <a:srgbClr val="231F20"/>
                </a:solidFill>
                <a:effectLst/>
                <a:latin typeface="KTJ"/>
              </a:rPr>
              <a:t>所含信息容量大并且数据冗余性强</a:t>
            </a:r>
            <a:r>
              <a:rPr lang="zh-CN" altLang="en-US" sz="1800" dirty="0">
                <a:solidFill>
                  <a:srgbClr val="231F20"/>
                </a:solidFill>
                <a:effectLst/>
                <a:latin typeface="ZHODgr-564"/>
              </a:rPr>
              <a:t>，</a:t>
            </a:r>
            <a:r>
              <a:rPr lang="zh-CN" altLang="en-US" sz="1800" dirty="0">
                <a:solidFill>
                  <a:srgbClr val="231F20"/>
                </a:solidFill>
                <a:effectLst/>
                <a:latin typeface="KTJ"/>
              </a:rPr>
              <a:t>所以数字图像加密不适合应用传统加密技术</a:t>
            </a:r>
            <a:r>
              <a:rPr lang="en-US" altLang="zh-CN" sz="1800" dirty="0">
                <a:solidFill>
                  <a:srgbClr val="231F20"/>
                </a:solidFill>
                <a:effectLst/>
                <a:latin typeface="ZHODgr-565"/>
              </a:rPr>
              <a:t>(</a:t>
            </a:r>
            <a:r>
              <a:rPr lang="zh-CN" altLang="en-US" sz="1800" dirty="0">
                <a:solidFill>
                  <a:srgbClr val="231F20"/>
                </a:solidFill>
                <a:effectLst/>
                <a:latin typeface="KTJ"/>
              </a:rPr>
              <a:t>如</a:t>
            </a:r>
            <a:r>
              <a:rPr lang="en-US" altLang="zh-CN" sz="1800" dirty="0">
                <a:solidFill>
                  <a:srgbClr val="231F20"/>
                </a:solidFill>
                <a:effectLst/>
                <a:latin typeface="ZHODgr-565"/>
              </a:rPr>
              <a:t>AES</a:t>
            </a:r>
            <a:r>
              <a:rPr lang="zh-CN" altLang="en-US" sz="1800" dirty="0">
                <a:solidFill>
                  <a:srgbClr val="231F20"/>
                </a:solidFill>
                <a:effectLst/>
                <a:latin typeface="KTJ"/>
              </a:rPr>
              <a:t>和</a:t>
            </a:r>
            <a:r>
              <a:rPr lang="en-US" altLang="zh-CN" sz="1800" dirty="0">
                <a:solidFill>
                  <a:srgbClr val="231F20"/>
                </a:solidFill>
                <a:effectLst/>
                <a:latin typeface="ZHODgr-565"/>
              </a:rPr>
              <a:t>DES)</a:t>
            </a:r>
            <a:r>
              <a:rPr lang="zh-CN" altLang="en-US" sz="1800" dirty="0">
                <a:solidFill>
                  <a:srgbClr val="231F20"/>
                </a:solidFill>
                <a:effectLst/>
                <a:latin typeface="ZHODgr-564"/>
              </a:rPr>
              <a:t>。</a:t>
            </a:r>
            <a:r>
              <a:rPr lang="zh-CN" altLang="en-US" sz="1800" dirty="0">
                <a:solidFill>
                  <a:srgbClr val="231F20"/>
                </a:solidFill>
                <a:effectLst/>
                <a:latin typeface="KTJ"/>
              </a:rPr>
              <a:t>而混沌系统有伪随机性和初始值很敏感等特性</a:t>
            </a:r>
            <a:r>
              <a:rPr lang="zh-CN" altLang="en-US" sz="1800" dirty="0">
                <a:solidFill>
                  <a:srgbClr val="231F20"/>
                </a:solidFill>
                <a:effectLst/>
                <a:latin typeface="ZHODgr-564"/>
              </a:rPr>
              <a:t>，</a:t>
            </a:r>
            <a:r>
              <a:rPr lang="zh-CN" altLang="en-US" sz="1800" dirty="0">
                <a:solidFill>
                  <a:srgbClr val="231F20"/>
                </a:solidFill>
                <a:effectLst/>
                <a:latin typeface="KTJ"/>
              </a:rPr>
              <a:t>很适合用来图像加密</a:t>
            </a:r>
            <a:r>
              <a:rPr lang="zh-CN" altLang="en-US" sz="1800" dirty="0">
                <a:solidFill>
                  <a:srgbClr val="231F20"/>
                </a:solidFill>
                <a:effectLst/>
                <a:latin typeface="ZHODgr-564"/>
              </a:rPr>
              <a:t>，</a:t>
            </a:r>
            <a:r>
              <a:rPr lang="zh-CN" altLang="en-US" sz="1800" dirty="0">
                <a:solidFill>
                  <a:srgbClr val="231F20"/>
                </a:solidFill>
                <a:effectLst/>
                <a:latin typeface="KTJ"/>
              </a:rPr>
              <a:t>而应用混沌系统对图像加密也成为现代科研的热点</a:t>
            </a:r>
            <a:r>
              <a:rPr lang="zh-CN" altLang="en-US" sz="1800" dirty="0">
                <a:solidFill>
                  <a:srgbClr val="231F20"/>
                </a:solidFill>
                <a:effectLst/>
                <a:latin typeface="ZHODgr-564"/>
              </a:rPr>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图像</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03E80389-0358-10BA-D360-793974987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766" y="1066669"/>
            <a:ext cx="4008467" cy="3010161"/>
          </a:xfrm>
          <a:prstGeom prst="rect">
            <a:avLst/>
          </a:prstGeom>
        </p:spPr>
      </p:pic>
    </p:spTree>
    <p:extLst>
      <p:ext uri="{BB962C8B-B14F-4D97-AF65-F5344CB8AC3E}">
        <p14:creationId xmlns:p14="http://schemas.microsoft.com/office/powerpoint/2010/main" val="37464075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5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图像对比</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277A22D4-CE67-C991-149A-AD96FA9E4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77" y="1226687"/>
            <a:ext cx="3985605" cy="3071126"/>
          </a:xfrm>
          <a:prstGeom prst="rect">
            <a:avLst/>
          </a:prstGeom>
        </p:spPr>
      </p:pic>
      <p:pic>
        <p:nvPicPr>
          <p:cNvPr id="8" name="图片 7">
            <a:extLst>
              <a:ext uri="{FF2B5EF4-FFF2-40B4-BE49-F238E27FC236}">
                <a16:creationId xmlns:a16="http://schemas.microsoft.com/office/drawing/2014/main" id="{E33FB612-89F4-44FD-54EF-A8CA3B4FBD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0354" y="1180963"/>
            <a:ext cx="4046571" cy="3116850"/>
          </a:xfrm>
          <a:prstGeom prst="rect">
            <a:avLst/>
          </a:prstGeom>
        </p:spPr>
      </p:pic>
    </p:spTree>
    <p:extLst>
      <p:ext uri="{BB962C8B-B14F-4D97-AF65-F5344CB8AC3E}">
        <p14:creationId xmlns:p14="http://schemas.microsoft.com/office/powerpoint/2010/main" val="24513171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伪随机序列的获取</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77F9D440-0313-25D1-309D-7C2008EA1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34" y="952351"/>
            <a:ext cx="3634644" cy="3708989"/>
          </a:xfrm>
          <a:prstGeom prst="rect">
            <a:avLst/>
          </a:prstGeom>
        </p:spPr>
      </p:pic>
      <p:pic>
        <p:nvPicPr>
          <p:cNvPr id="6" name="图片 5">
            <a:extLst>
              <a:ext uri="{FF2B5EF4-FFF2-40B4-BE49-F238E27FC236}">
                <a16:creationId xmlns:a16="http://schemas.microsoft.com/office/drawing/2014/main" id="{F0795CDA-258D-8026-9582-60688227AD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391" y="952351"/>
            <a:ext cx="3429297" cy="1104996"/>
          </a:xfrm>
          <a:prstGeom prst="rect">
            <a:avLst/>
          </a:prstGeom>
        </p:spPr>
      </p:pic>
    </p:spTree>
    <p:extLst>
      <p:ext uri="{BB962C8B-B14F-4D97-AF65-F5344CB8AC3E}">
        <p14:creationId xmlns:p14="http://schemas.microsoft.com/office/powerpoint/2010/main" val="9326160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随机分块置乱算法</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BEAFE7D3-7D24-3510-EA98-E48D3238BCAD}"/>
              </a:ext>
            </a:extLst>
          </p:cNvPr>
          <p:cNvSpPr txBox="1"/>
          <p:nvPr/>
        </p:nvSpPr>
        <p:spPr>
          <a:xfrm>
            <a:off x="624840" y="1059180"/>
            <a:ext cx="8519160" cy="2246769"/>
          </a:xfrm>
          <a:prstGeom prst="rect">
            <a:avLst/>
          </a:prstGeom>
          <a:noFill/>
        </p:spPr>
        <p:txBody>
          <a:bodyPr wrap="square" rtlCol="0">
            <a:spAutoFit/>
          </a:bodyPr>
          <a:lstStyle/>
          <a:p>
            <a:r>
              <a:rPr lang="zh-CN" altLang="en-US" sz="1800" dirty="0">
                <a:solidFill>
                  <a:srgbClr val="231F20"/>
                </a:solidFill>
                <a:effectLst/>
                <a:latin typeface="KTJ"/>
              </a:rPr>
              <a:t>在混沌序列</a:t>
            </a:r>
            <a:r>
              <a:rPr lang="en-US" altLang="zh-CN" sz="1800" dirty="0">
                <a:solidFill>
                  <a:srgbClr val="231F20"/>
                </a:solidFill>
                <a:effectLst/>
                <a:latin typeface="ZHODgs-585"/>
              </a:rPr>
              <a:t>X</a:t>
            </a:r>
            <a:r>
              <a:rPr lang="zh-CN" altLang="en-US" sz="1800" dirty="0">
                <a:solidFill>
                  <a:srgbClr val="231F20"/>
                </a:solidFill>
                <a:effectLst/>
                <a:latin typeface="KTJ"/>
              </a:rPr>
              <a:t>中选取前</a:t>
            </a:r>
            <a:r>
              <a:rPr lang="en-US" altLang="zh-CN" sz="1800" dirty="0">
                <a:solidFill>
                  <a:srgbClr val="231F20"/>
                </a:solidFill>
                <a:effectLst/>
                <a:latin typeface="ZHODgs-580"/>
              </a:rPr>
              <a:t>8</a:t>
            </a:r>
            <a:r>
              <a:rPr lang="zh-CN" altLang="en-US" sz="1800" dirty="0">
                <a:solidFill>
                  <a:srgbClr val="231F20"/>
                </a:solidFill>
                <a:effectLst/>
                <a:latin typeface="KTJ"/>
              </a:rPr>
              <a:t>个偶数项元素组成一维向量</a:t>
            </a:r>
            <a:r>
              <a:rPr lang="en-US" altLang="zh-CN" sz="1800" dirty="0">
                <a:solidFill>
                  <a:srgbClr val="231F20"/>
                </a:solidFill>
                <a:effectLst/>
                <a:latin typeface="ZHODgs-588"/>
              </a:rPr>
              <a:t>XS</a:t>
            </a:r>
            <a:r>
              <a:rPr lang="en-US" altLang="zh-CN" sz="1800" dirty="0">
                <a:solidFill>
                  <a:srgbClr val="231F20"/>
                </a:solidFill>
                <a:effectLst/>
                <a:latin typeface="ZHODgs-580"/>
              </a:rPr>
              <a:t>=(xs1</a:t>
            </a:r>
            <a:r>
              <a:rPr lang="zh-CN" altLang="en-US" sz="1800" dirty="0">
                <a:solidFill>
                  <a:srgbClr val="231F20"/>
                </a:solidFill>
                <a:effectLst/>
                <a:latin typeface="ZHODgs-581"/>
              </a:rPr>
              <a:t>，</a:t>
            </a:r>
            <a:r>
              <a:rPr lang="en-US" altLang="zh-CN" sz="1800" dirty="0">
                <a:solidFill>
                  <a:srgbClr val="231F20"/>
                </a:solidFill>
                <a:effectLst/>
                <a:latin typeface="ZHODgs-580"/>
              </a:rPr>
              <a:t>xs2</a:t>
            </a:r>
            <a:r>
              <a:rPr lang="zh-CN" altLang="en-US" sz="1800" dirty="0">
                <a:solidFill>
                  <a:srgbClr val="231F20"/>
                </a:solidFill>
                <a:effectLst/>
                <a:latin typeface="ZHODgs-581"/>
              </a:rPr>
              <a:t>，</a:t>
            </a:r>
            <a:r>
              <a:rPr lang="en-US" altLang="zh-CN" sz="1800" dirty="0">
                <a:solidFill>
                  <a:srgbClr val="231F20"/>
                </a:solidFill>
                <a:effectLst/>
                <a:latin typeface="ZHODgs-580"/>
              </a:rPr>
              <a:t>xs3</a:t>
            </a:r>
            <a:r>
              <a:rPr lang="zh-CN" altLang="en-US" sz="1800" dirty="0">
                <a:solidFill>
                  <a:srgbClr val="231F20"/>
                </a:solidFill>
                <a:effectLst/>
                <a:latin typeface="ZHODgs-581"/>
              </a:rPr>
              <a:t>，</a:t>
            </a:r>
            <a:r>
              <a:rPr lang="en-US" altLang="zh-CN" sz="1800" dirty="0">
                <a:solidFill>
                  <a:srgbClr val="231F20"/>
                </a:solidFill>
                <a:effectLst/>
                <a:latin typeface="ZHODgs-580"/>
              </a:rPr>
              <a:t>xs4</a:t>
            </a:r>
            <a:r>
              <a:rPr lang="zh-CN" altLang="en-US" sz="1800" dirty="0">
                <a:solidFill>
                  <a:srgbClr val="231F20"/>
                </a:solidFill>
                <a:effectLst/>
                <a:latin typeface="ZHODgs-581"/>
              </a:rPr>
              <a:t>，</a:t>
            </a:r>
            <a:r>
              <a:rPr lang="en-US" altLang="zh-CN" sz="1800" dirty="0">
                <a:solidFill>
                  <a:srgbClr val="231F20"/>
                </a:solidFill>
                <a:effectLst/>
                <a:latin typeface="ZHODgs-580"/>
              </a:rPr>
              <a:t>xs5</a:t>
            </a:r>
            <a:r>
              <a:rPr lang="zh-CN" altLang="en-US" sz="1800" dirty="0">
                <a:solidFill>
                  <a:srgbClr val="231F20"/>
                </a:solidFill>
                <a:effectLst/>
                <a:latin typeface="ZHODgs-581"/>
              </a:rPr>
              <a:t>，</a:t>
            </a:r>
            <a:r>
              <a:rPr lang="en-US" altLang="zh-CN" sz="1800" dirty="0">
                <a:solidFill>
                  <a:srgbClr val="231F20"/>
                </a:solidFill>
                <a:effectLst/>
                <a:latin typeface="ZHODgs-580"/>
              </a:rPr>
              <a:t>xs6</a:t>
            </a:r>
            <a:r>
              <a:rPr lang="zh-CN" altLang="en-US" sz="1800" dirty="0">
                <a:solidFill>
                  <a:srgbClr val="231F20"/>
                </a:solidFill>
                <a:effectLst/>
                <a:latin typeface="ZHODgs-581"/>
              </a:rPr>
              <a:t>，</a:t>
            </a:r>
            <a:r>
              <a:rPr lang="en-US" altLang="zh-CN" sz="1800" dirty="0">
                <a:solidFill>
                  <a:srgbClr val="231F20"/>
                </a:solidFill>
                <a:effectLst/>
                <a:latin typeface="ZHODgs-580"/>
              </a:rPr>
              <a:t>xs7</a:t>
            </a:r>
            <a:r>
              <a:rPr lang="zh-CN" altLang="en-US" sz="1800" dirty="0">
                <a:solidFill>
                  <a:srgbClr val="231F20"/>
                </a:solidFill>
                <a:effectLst/>
                <a:latin typeface="ZHODgs-581"/>
              </a:rPr>
              <a:t>，</a:t>
            </a:r>
            <a:r>
              <a:rPr lang="en-US" altLang="zh-CN" sz="1800" dirty="0">
                <a:solidFill>
                  <a:srgbClr val="231F20"/>
                </a:solidFill>
                <a:effectLst/>
                <a:latin typeface="ZHODgs-580"/>
              </a:rPr>
              <a:t>xs8)</a:t>
            </a:r>
            <a:r>
              <a:rPr lang="zh-CN" altLang="en-US" sz="1800" dirty="0">
                <a:solidFill>
                  <a:srgbClr val="231F20"/>
                </a:solidFill>
                <a:effectLst/>
                <a:latin typeface="ZHODgs-581"/>
              </a:rPr>
              <a:t>，</a:t>
            </a:r>
            <a:r>
              <a:rPr lang="zh-CN" altLang="en-US" sz="1800" dirty="0">
                <a:solidFill>
                  <a:srgbClr val="231F20"/>
                </a:solidFill>
                <a:effectLst/>
                <a:latin typeface="KTJ"/>
              </a:rPr>
              <a:t>并对序列</a:t>
            </a:r>
            <a:r>
              <a:rPr lang="en-US" altLang="zh-CN" sz="1800" dirty="0">
                <a:solidFill>
                  <a:srgbClr val="231F20"/>
                </a:solidFill>
                <a:effectLst/>
                <a:latin typeface="ZHODgs-588"/>
              </a:rPr>
              <a:t>XS</a:t>
            </a:r>
            <a:r>
              <a:rPr lang="zh-CN" altLang="en-US" sz="1800" dirty="0">
                <a:solidFill>
                  <a:srgbClr val="231F20"/>
                </a:solidFill>
                <a:effectLst/>
                <a:latin typeface="KTJ"/>
              </a:rPr>
              <a:t>进行处理</a:t>
            </a:r>
            <a:r>
              <a:rPr lang="zh-CN" altLang="en-US" sz="1800" dirty="0">
                <a:solidFill>
                  <a:srgbClr val="231F20"/>
                </a:solidFill>
                <a:effectLst/>
                <a:latin typeface="ZHODgs-581"/>
              </a:rPr>
              <a:t>，</a:t>
            </a:r>
            <a:r>
              <a:rPr lang="zh-CN" altLang="en-US" sz="1800" dirty="0">
                <a:solidFill>
                  <a:srgbClr val="231F20"/>
                </a:solidFill>
                <a:effectLst/>
                <a:latin typeface="KTJ"/>
              </a:rPr>
              <a:t>如式</a:t>
            </a:r>
            <a:r>
              <a:rPr lang="en-US" altLang="zh-CN" sz="1800" dirty="0">
                <a:solidFill>
                  <a:srgbClr val="231F20"/>
                </a:solidFill>
                <a:effectLst/>
                <a:latin typeface="ZHODgs-580"/>
              </a:rPr>
              <a:t>(10)</a:t>
            </a:r>
            <a:r>
              <a:rPr lang="zh-CN" altLang="en-US" sz="1800" dirty="0">
                <a:solidFill>
                  <a:srgbClr val="231F20"/>
                </a:solidFill>
                <a:effectLst/>
                <a:latin typeface="KTJ"/>
              </a:rPr>
              <a:t>所示</a:t>
            </a:r>
            <a:r>
              <a:rPr lang="zh-CN" altLang="en-US" sz="1800" dirty="0">
                <a:solidFill>
                  <a:srgbClr val="231F20"/>
                </a:solidFill>
                <a:effectLst/>
                <a:latin typeface="ZHODgs-581"/>
              </a:rPr>
              <a:t>。</a:t>
            </a:r>
            <a:endParaRPr lang="en-US" altLang="zh-CN" sz="1800" dirty="0">
              <a:solidFill>
                <a:srgbClr val="231F20"/>
              </a:solidFill>
              <a:effectLst/>
              <a:latin typeface="ZHODgs-581"/>
            </a:endParaRPr>
          </a:p>
          <a:p>
            <a:endParaRPr lang="en-US" altLang="zh-CN" sz="1800" dirty="0">
              <a:solidFill>
                <a:srgbClr val="231F20"/>
              </a:solidFill>
              <a:effectLst/>
              <a:latin typeface="ZHODgs-581"/>
            </a:endParaRPr>
          </a:p>
          <a:p>
            <a:r>
              <a:rPr lang="en-US" altLang="zh-CN" sz="1800" dirty="0">
                <a:solidFill>
                  <a:srgbClr val="231F20"/>
                </a:solidFill>
                <a:effectLst/>
                <a:latin typeface="ZHODgs-582"/>
              </a:rPr>
              <a:t>B</a:t>
            </a:r>
            <a:r>
              <a:rPr lang="en-US" altLang="zh-CN" sz="1800" dirty="0">
                <a:solidFill>
                  <a:srgbClr val="231F20"/>
                </a:solidFill>
                <a:effectLst/>
                <a:latin typeface="ZHODgs-580"/>
              </a:rPr>
              <a:t>3=mod(ceil((abs(</a:t>
            </a:r>
            <a:r>
              <a:rPr lang="en-US" altLang="zh-CN" sz="1800" dirty="0">
                <a:solidFill>
                  <a:srgbClr val="231F20"/>
                </a:solidFill>
                <a:effectLst/>
                <a:latin typeface="ZHODgs-588"/>
              </a:rPr>
              <a:t>XS</a:t>
            </a:r>
            <a:r>
              <a:rPr lang="en-US" altLang="zh-CN" sz="1800" dirty="0">
                <a:solidFill>
                  <a:srgbClr val="231F20"/>
                </a:solidFill>
                <a:effectLst/>
                <a:latin typeface="ZHODgs-580"/>
              </a:rPr>
              <a:t>)-ceil(abs(</a:t>
            </a:r>
            <a:r>
              <a:rPr lang="en-US" altLang="zh-CN" sz="1800" dirty="0">
                <a:solidFill>
                  <a:srgbClr val="231F20"/>
                </a:solidFill>
                <a:effectLst/>
                <a:latin typeface="ZHODgs-588"/>
              </a:rPr>
              <a:t>XS</a:t>
            </a:r>
            <a:r>
              <a:rPr lang="en-US" altLang="zh-CN" sz="1800" dirty="0">
                <a:solidFill>
                  <a:srgbClr val="231F20"/>
                </a:solidFill>
                <a:effectLst/>
                <a:latin typeface="ZHODgs-580"/>
              </a:rPr>
              <a:t>)))</a:t>
            </a:r>
            <a:r>
              <a:rPr lang="en-US" altLang="zh-CN" sz="1800" dirty="0">
                <a:solidFill>
                  <a:srgbClr val="231F20"/>
                </a:solidFill>
                <a:effectLst/>
                <a:latin typeface="ZHODgs-586"/>
              </a:rPr>
              <a:t>×</a:t>
            </a:r>
            <a:r>
              <a:rPr lang="en-US" altLang="zh-CN" sz="1800" dirty="0">
                <a:solidFill>
                  <a:srgbClr val="231F20"/>
                </a:solidFill>
                <a:effectLst/>
                <a:latin typeface="ZHODgs-580"/>
              </a:rPr>
              <a:t>1012)</a:t>
            </a:r>
            <a:r>
              <a:rPr lang="zh-CN" altLang="en-US" sz="1800" dirty="0">
                <a:solidFill>
                  <a:srgbClr val="231F20"/>
                </a:solidFill>
                <a:effectLst/>
                <a:latin typeface="ZHODgs-581"/>
              </a:rPr>
              <a:t>，</a:t>
            </a:r>
            <a:r>
              <a:rPr lang="en-US" altLang="zh-CN" sz="1800" dirty="0">
                <a:solidFill>
                  <a:srgbClr val="231F20"/>
                </a:solidFill>
                <a:effectLst/>
                <a:latin typeface="ZHODgs-582"/>
              </a:rPr>
              <a:t>n</a:t>
            </a:r>
            <a:r>
              <a:rPr lang="en-US" altLang="zh-CN" sz="1800" dirty="0">
                <a:solidFill>
                  <a:srgbClr val="231F20"/>
                </a:solidFill>
                <a:effectLst/>
                <a:latin typeface="ZHODgs-580"/>
              </a:rPr>
              <a:t>-2)                                (10)</a:t>
            </a:r>
          </a:p>
          <a:p>
            <a:endParaRPr lang="en-US" altLang="zh-CN" dirty="0"/>
          </a:p>
          <a:p>
            <a:r>
              <a:rPr lang="zh-CN" altLang="en-US" sz="1800" dirty="0">
                <a:solidFill>
                  <a:srgbClr val="231F20"/>
                </a:solidFill>
                <a:effectLst/>
                <a:latin typeface="KTJ"/>
              </a:rPr>
              <a:t>令</a:t>
            </a:r>
            <a:r>
              <a:rPr lang="en-US" altLang="zh-CN" sz="1800" dirty="0">
                <a:solidFill>
                  <a:srgbClr val="231F20"/>
                </a:solidFill>
                <a:effectLst/>
                <a:latin typeface="ZHODgs-585"/>
              </a:rPr>
              <a:t>d</a:t>
            </a:r>
            <a:r>
              <a:rPr lang="en-US" altLang="zh-CN" sz="1800" dirty="0">
                <a:solidFill>
                  <a:srgbClr val="231F20"/>
                </a:solidFill>
                <a:effectLst/>
                <a:latin typeface="ZHODgs-580"/>
              </a:rPr>
              <a:t>=max(</a:t>
            </a:r>
            <a:r>
              <a:rPr lang="en-US" altLang="zh-CN" sz="1800" dirty="0">
                <a:solidFill>
                  <a:srgbClr val="231F20"/>
                </a:solidFill>
                <a:effectLst/>
                <a:latin typeface="ZHODgs-582"/>
              </a:rPr>
              <a:t>B</a:t>
            </a:r>
            <a:r>
              <a:rPr lang="en-US" altLang="zh-CN" sz="1800" dirty="0">
                <a:solidFill>
                  <a:srgbClr val="231F20"/>
                </a:solidFill>
                <a:effectLst/>
                <a:latin typeface="ZHODgs-580"/>
              </a:rPr>
              <a:t>1(2</a:t>
            </a:r>
            <a:r>
              <a:rPr lang="en-US" altLang="zh-CN" sz="1800" dirty="0">
                <a:solidFill>
                  <a:srgbClr val="231F20"/>
                </a:solidFill>
                <a:effectLst/>
                <a:latin typeface="ZHODgs-582"/>
              </a:rPr>
              <a:t>i</a:t>
            </a:r>
            <a:r>
              <a:rPr lang="en-US" altLang="zh-CN" sz="1800" dirty="0">
                <a:solidFill>
                  <a:srgbClr val="231F20"/>
                </a:solidFill>
                <a:effectLst/>
                <a:latin typeface="ZHODgs-580"/>
              </a:rPr>
              <a:t>-1)</a:t>
            </a:r>
            <a:r>
              <a:rPr lang="zh-CN" altLang="en-US" sz="1800" dirty="0">
                <a:solidFill>
                  <a:srgbClr val="231F20"/>
                </a:solidFill>
                <a:effectLst/>
                <a:latin typeface="ZHODgs-581"/>
              </a:rPr>
              <a:t>，</a:t>
            </a:r>
            <a:r>
              <a:rPr lang="en-US" altLang="zh-CN" sz="1800" dirty="0">
                <a:solidFill>
                  <a:srgbClr val="231F20"/>
                </a:solidFill>
                <a:effectLst/>
                <a:latin typeface="ZHODgs-582"/>
              </a:rPr>
              <a:t>B</a:t>
            </a:r>
            <a:r>
              <a:rPr lang="en-US" altLang="zh-CN" sz="1800" dirty="0">
                <a:solidFill>
                  <a:srgbClr val="231F20"/>
                </a:solidFill>
                <a:effectLst/>
                <a:latin typeface="ZHODgs-580"/>
              </a:rPr>
              <a:t>1(2</a:t>
            </a:r>
            <a:r>
              <a:rPr lang="en-US" altLang="zh-CN" sz="1800" dirty="0">
                <a:solidFill>
                  <a:srgbClr val="231F20"/>
                </a:solidFill>
                <a:effectLst/>
                <a:latin typeface="ZHODgs-582"/>
              </a:rPr>
              <a:t>i</a:t>
            </a:r>
            <a:r>
              <a:rPr lang="en-US" altLang="zh-CN" sz="1800" dirty="0">
                <a:solidFill>
                  <a:srgbClr val="231F20"/>
                </a:solidFill>
                <a:effectLst/>
                <a:latin typeface="ZHODgs-580"/>
              </a:rPr>
              <a:t>))+1</a:t>
            </a:r>
            <a:r>
              <a:rPr lang="zh-CN" altLang="en-US" sz="1800" dirty="0">
                <a:solidFill>
                  <a:srgbClr val="231F20"/>
                </a:solidFill>
                <a:effectLst/>
                <a:latin typeface="ZHODgs-581"/>
              </a:rPr>
              <a:t>，</a:t>
            </a:r>
            <a:r>
              <a:rPr lang="zh-CN" altLang="en-US" sz="1800" dirty="0">
                <a:solidFill>
                  <a:srgbClr val="231F20"/>
                </a:solidFill>
                <a:effectLst/>
                <a:latin typeface="KTJ"/>
              </a:rPr>
              <a:t>其中</a:t>
            </a:r>
            <a:r>
              <a:rPr lang="zh-CN" altLang="en-US" sz="1800" dirty="0">
                <a:solidFill>
                  <a:srgbClr val="231F20"/>
                </a:solidFill>
                <a:effectLst/>
                <a:latin typeface="ZHODgs-581"/>
              </a:rPr>
              <a:t>，</a:t>
            </a:r>
            <a:r>
              <a:rPr lang="en-US" altLang="zh-CN" sz="1800" dirty="0">
                <a:solidFill>
                  <a:srgbClr val="231F20"/>
                </a:solidFill>
                <a:effectLst/>
                <a:latin typeface="ZHODgs-580"/>
              </a:rPr>
              <a:t>max(</a:t>
            </a:r>
            <a:r>
              <a:rPr lang="en-US" altLang="zh-CN" sz="1800" dirty="0">
                <a:solidFill>
                  <a:srgbClr val="231F20"/>
                </a:solidFill>
                <a:effectLst/>
                <a:latin typeface="ZHODgs-581"/>
              </a:rPr>
              <a:t>·</a:t>
            </a:r>
            <a:r>
              <a:rPr lang="en-US" altLang="zh-CN" sz="1800" dirty="0">
                <a:solidFill>
                  <a:srgbClr val="231F20"/>
                </a:solidFill>
                <a:effectLst/>
                <a:latin typeface="ZHODgs-580"/>
              </a:rPr>
              <a:t>)</a:t>
            </a:r>
            <a:r>
              <a:rPr lang="zh-CN" altLang="en-US" sz="1800" dirty="0">
                <a:solidFill>
                  <a:srgbClr val="231F20"/>
                </a:solidFill>
                <a:effectLst/>
                <a:latin typeface="KTJ"/>
              </a:rPr>
              <a:t>是取最大值函数</a:t>
            </a:r>
            <a:r>
              <a:rPr lang="zh-CN" altLang="en-US" sz="1800" dirty="0">
                <a:solidFill>
                  <a:srgbClr val="231F20"/>
                </a:solidFill>
                <a:effectLst/>
                <a:latin typeface="ZHODgs-581"/>
              </a:rPr>
              <a:t>，</a:t>
            </a:r>
            <a:r>
              <a:rPr lang="en-US" altLang="zh-CN" sz="1800" dirty="0" err="1">
                <a:solidFill>
                  <a:srgbClr val="231F20"/>
                </a:solidFill>
                <a:effectLst/>
                <a:latin typeface="ZHODgs-582"/>
              </a:rPr>
              <a:t>i</a:t>
            </a:r>
            <a:r>
              <a:rPr lang="en-US" altLang="zh-CN" sz="1800" dirty="0">
                <a:solidFill>
                  <a:srgbClr val="231F20"/>
                </a:solidFill>
                <a:effectLst/>
                <a:latin typeface="ZHODgs-580"/>
              </a:rPr>
              <a:t>=1</a:t>
            </a:r>
            <a:r>
              <a:rPr lang="zh-CN" altLang="en-US" sz="1800" dirty="0">
                <a:solidFill>
                  <a:srgbClr val="231F20"/>
                </a:solidFill>
                <a:effectLst/>
                <a:latin typeface="ZHODgs-581"/>
              </a:rPr>
              <a:t>，</a:t>
            </a:r>
            <a:r>
              <a:rPr lang="en-US" altLang="zh-CN" sz="1800" dirty="0">
                <a:solidFill>
                  <a:srgbClr val="231F20"/>
                </a:solidFill>
                <a:effectLst/>
                <a:latin typeface="ZHODgs-580"/>
              </a:rPr>
              <a:t>2</a:t>
            </a:r>
            <a:r>
              <a:rPr lang="zh-CN" altLang="en-US" sz="1800" dirty="0">
                <a:solidFill>
                  <a:srgbClr val="231F20"/>
                </a:solidFill>
                <a:effectLst/>
                <a:latin typeface="ZHODgs-581"/>
              </a:rPr>
              <a:t>，</a:t>
            </a:r>
            <a:r>
              <a:rPr lang="en-US" altLang="zh-CN" sz="1800" dirty="0">
                <a:solidFill>
                  <a:srgbClr val="231F20"/>
                </a:solidFill>
                <a:effectLst/>
                <a:latin typeface="ZHODgs-580"/>
              </a:rPr>
              <a:t>3</a:t>
            </a:r>
            <a:r>
              <a:rPr lang="zh-CN" altLang="en-US" sz="1800" dirty="0">
                <a:solidFill>
                  <a:srgbClr val="231F20"/>
                </a:solidFill>
                <a:effectLst/>
                <a:latin typeface="ZHODgs-581"/>
              </a:rPr>
              <a:t>，</a:t>
            </a:r>
            <a:r>
              <a:rPr lang="en-US" altLang="zh-CN" sz="1800" dirty="0">
                <a:solidFill>
                  <a:srgbClr val="231F20"/>
                </a:solidFill>
                <a:effectLst/>
                <a:latin typeface="ZHODgs-580"/>
              </a:rPr>
              <a:t>4</a:t>
            </a:r>
            <a:r>
              <a:rPr lang="zh-CN" altLang="en-US" sz="1800" dirty="0">
                <a:solidFill>
                  <a:srgbClr val="231F20"/>
                </a:solidFill>
                <a:effectLst/>
                <a:latin typeface="ZHODgs-581"/>
              </a:rPr>
              <a:t>，</a:t>
            </a:r>
            <a:r>
              <a:rPr lang="en-US" altLang="zh-CN" sz="1800" dirty="0">
                <a:solidFill>
                  <a:srgbClr val="231F20"/>
                </a:solidFill>
                <a:effectLst/>
                <a:latin typeface="ZHODgs-585"/>
              </a:rPr>
              <a:t>d</a:t>
            </a:r>
            <a:r>
              <a:rPr lang="zh-CN" altLang="en-US" sz="1800" dirty="0">
                <a:solidFill>
                  <a:srgbClr val="231F20"/>
                </a:solidFill>
                <a:effectLst/>
                <a:latin typeface="KTJ"/>
              </a:rPr>
              <a:t>是一个</a:t>
            </a:r>
            <a:r>
              <a:rPr lang="en-US" altLang="zh-CN" sz="1800" dirty="0">
                <a:solidFill>
                  <a:srgbClr val="231F20"/>
                </a:solidFill>
                <a:effectLst/>
                <a:latin typeface="ZHODgs-580"/>
              </a:rPr>
              <a:t>1</a:t>
            </a:r>
            <a:r>
              <a:rPr lang="en-US" altLang="zh-CN" sz="1800" dirty="0">
                <a:solidFill>
                  <a:srgbClr val="231F20"/>
                </a:solidFill>
                <a:effectLst/>
                <a:latin typeface="ZHODgs-586"/>
              </a:rPr>
              <a:t>×</a:t>
            </a:r>
            <a:r>
              <a:rPr lang="en-US" altLang="zh-CN" sz="1800" dirty="0">
                <a:solidFill>
                  <a:srgbClr val="231F20"/>
                </a:solidFill>
                <a:effectLst/>
                <a:latin typeface="ZHODgs-580"/>
              </a:rPr>
              <a:t>4</a:t>
            </a:r>
            <a:r>
              <a:rPr lang="zh-CN" altLang="en-US" sz="1800" dirty="0">
                <a:solidFill>
                  <a:srgbClr val="231F20"/>
                </a:solidFill>
                <a:effectLst/>
                <a:latin typeface="KTJ"/>
              </a:rPr>
              <a:t>的一维向量</a:t>
            </a:r>
            <a:r>
              <a:rPr lang="zh-CN" altLang="en-US" sz="1800" dirty="0">
                <a:solidFill>
                  <a:srgbClr val="231F20"/>
                </a:solidFill>
                <a:effectLst/>
                <a:latin typeface="ZHODgs-581"/>
              </a:rPr>
              <a:t>。</a:t>
            </a:r>
            <a:r>
              <a:rPr lang="zh-CN" altLang="en-US" sz="1800" dirty="0">
                <a:solidFill>
                  <a:srgbClr val="231F20"/>
                </a:solidFill>
                <a:effectLst/>
                <a:latin typeface="KTJ"/>
              </a:rPr>
              <a:t>利用将图像分为</a:t>
            </a:r>
            <a:r>
              <a:rPr lang="en-US" altLang="zh-CN" sz="1800" dirty="0">
                <a:solidFill>
                  <a:srgbClr val="231F20"/>
                </a:solidFill>
                <a:effectLst/>
                <a:latin typeface="ZHODgs-580"/>
              </a:rPr>
              <a:t>9</a:t>
            </a:r>
            <a:r>
              <a:rPr lang="zh-CN" altLang="en-US" sz="1800" dirty="0">
                <a:solidFill>
                  <a:srgbClr val="231F20"/>
                </a:solidFill>
                <a:effectLst/>
                <a:latin typeface="KTJ"/>
              </a:rPr>
              <a:t>个尺寸不同的矩阵块</a:t>
            </a:r>
            <a:r>
              <a:rPr lang="zh-CN" altLang="en-US" sz="1800" dirty="0">
                <a:solidFill>
                  <a:srgbClr val="231F20"/>
                </a:solidFill>
                <a:effectLst/>
                <a:latin typeface="ZHODgs-581"/>
              </a:rPr>
              <a:t>，</a:t>
            </a:r>
            <a:r>
              <a:rPr lang="zh-CN" altLang="en-US" sz="1800" dirty="0">
                <a:solidFill>
                  <a:srgbClr val="231F20"/>
                </a:solidFill>
                <a:effectLst/>
                <a:latin typeface="KTJ"/>
              </a:rPr>
              <a:t>具体分块模型如图</a:t>
            </a:r>
            <a:r>
              <a:rPr lang="en-US" altLang="zh-CN" sz="1800" dirty="0">
                <a:solidFill>
                  <a:srgbClr val="231F20"/>
                </a:solidFill>
                <a:effectLst/>
                <a:latin typeface="ZHODgs-580"/>
              </a:rPr>
              <a:t>5</a:t>
            </a:r>
            <a:r>
              <a:rPr lang="zh-CN" altLang="en-US" sz="1800" dirty="0">
                <a:solidFill>
                  <a:srgbClr val="231F20"/>
                </a:solidFill>
                <a:effectLst/>
                <a:latin typeface="KTJ"/>
              </a:rPr>
              <a:t>所示</a:t>
            </a:r>
            <a:r>
              <a:rPr lang="zh-CN" altLang="en-US" sz="1800" dirty="0">
                <a:solidFill>
                  <a:srgbClr val="231F20"/>
                </a:solidFill>
                <a:effectLst/>
                <a:latin typeface="ZHODgs-581"/>
              </a:rPr>
              <a:t>。</a:t>
            </a:r>
            <a:endParaRPr lang="zh-CN" altLang="en-US" dirty="0"/>
          </a:p>
        </p:txBody>
      </p:sp>
    </p:spTree>
    <p:extLst>
      <p:ext uri="{BB962C8B-B14F-4D97-AF65-F5344CB8AC3E}">
        <p14:creationId xmlns:p14="http://schemas.microsoft.com/office/powerpoint/2010/main" val="8770589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分块图示</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9F578501-13CA-6467-0E59-3E5EB39D1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3997" y="232207"/>
            <a:ext cx="3292125" cy="4679085"/>
          </a:xfrm>
          <a:prstGeom prst="rect">
            <a:avLst/>
          </a:prstGeom>
        </p:spPr>
      </p:pic>
    </p:spTree>
    <p:extLst>
      <p:ext uri="{BB962C8B-B14F-4D97-AF65-F5344CB8AC3E}">
        <p14:creationId xmlns:p14="http://schemas.microsoft.com/office/powerpoint/2010/main" val="34498728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加密算法</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BC395F9B-F982-7D0A-3FF6-C465FE210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846" y="646074"/>
            <a:ext cx="4770307" cy="4138199"/>
          </a:xfrm>
          <a:prstGeom prst="rect">
            <a:avLst/>
          </a:prstGeom>
        </p:spPr>
      </p:pic>
    </p:spTree>
    <p:extLst>
      <p:ext uri="{BB962C8B-B14F-4D97-AF65-F5344CB8AC3E}">
        <p14:creationId xmlns:p14="http://schemas.microsoft.com/office/powerpoint/2010/main" val="31577830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代码</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C54437A-2C72-FBC8-D0B5-FB9EC0525120}"/>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626290" y="855670"/>
            <a:ext cx="2072820" cy="2644369"/>
          </a:xfrm>
          <a:prstGeom prst="rect">
            <a:avLst/>
          </a:prstGeom>
        </p:spPr>
      </p:pic>
      <p:pic>
        <p:nvPicPr>
          <p:cNvPr id="7" name="图片 6">
            <a:extLst>
              <a:ext uri="{FF2B5EF4-FFF2-40B4-BE49-F238E27FC236}">
                <a16:creationId xmlns:a16="http://schemas.microsoft.com/office/drawing/2014/main" id="{7527D995-6EA8-58EA-47A1-CA72BB0E6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6306" y="855670"/>
            <a:ext cx="2956816" cy="3002540"/>
          </a:xfrm>
          <a:prstGeom prst="rect">
            <a:avLst/>
          </a:prstGeom>
        </p:spPr>
      </p:pic>
      <p:pic>
        <p:nvPicPr>
          <p:cNvPr id="9" name="图片 8">
            <a:extLst>
              <a:ext uri="{FF2B5EF4-FFF2-40B4-BE49-F238E27FC236}">
                <a16:creationId xmlns:a16="http://schemas.microsoft.com/office/drawing/2014/main" id="{107FEE97-5521-270F-D107-D3EBF794D5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0909" y="939496"/>
            <a:ext cx="3353091" cy="2476715"/>
          </a:xfrm>
          <a:prstGeom prst="rect">
            <a:avLst/>
          </a:prstGeom>
        </p:spPr>
      </p:pic>
    </p:spTree>
    <p:extLst>
      <p:ext uri="{BB962C8B-B14F-4D97-AF65-F5344CB8AC3E}">
        <p14:creationId xmlns:p14="http://schemas.microsoft.com/office/powerpoint/2010/main" val="19745127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5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运行结果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E08EA776-4BC2-2C9B-6A47-ECEA10433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107" y="1287668"/>
            <a:ext cx="4473328" cy="2568163"/>
          </a:xfrm>
          <a:prstGeom prst="rect">
            <a:avLst/>
          </a:prstGeom>
        </p:spPr>
      </p:pic>
    </p:spTree>
    <p:extLst>
      <p:ext uri="{BB962C8B-B14F-4D97-AF65-F5344CB8AC3E}">
        <p14:creationId xmlns:p14="http://schemas.microsoft.com/office/powerpoint/2010/main" val="15265250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运行结果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FBC64715-9369-4F31-0997-292D6BB01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8" y="1649622"/>
            <a:ext cx="4656223" cy="2484335"/>
          </a:xfrm>
          <a:prstGeom prst="rect">
            <a:avLst/>
          </a:prstGeom>
        </p:spPr>
      </p:pic>
    </p:spTree>
    <p:extLst>
      <p:ext uri="{BB962C8B-B14F-4D97-AF65-F5344CB8AC3E}">
        <p14:creationId xmlns:p14="http://schemas.microsoft.com/office/powerpoint/2010/main" val="35461103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画的分析图</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C385EED1-580E-1FBB-E0C9-A0BD566EB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7746" y="1241978"/>
            <a:ext cx="4274954" cy="2592485"/>
          </a:xfrm>
          <a:prstGeom prst="rect">
            <a:avLst/>
          </a:prstGeom>
        </p:spPr>
      </p:pic>
    </p:spTree>
    <p:extLst>
      <p:ext uri="{BB962C8B-B14F-4D97-AF65-F5344CB8AC3E}">
        <p14:creationId xmlns:p14="http://schemas.microsoft.com/office/powerpoint/2010/main" val="23288153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1185"/>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理论解释</a:t>
            </a:r>
          </a:p>
        </p:txBody>
      </p:sp>
      <p:sp>
        <p:nvSpPr>
          <p:cNvPr id="9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02</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2" grpId="0"/>
      <p:bldP spid="9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原始论文结果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80745901-AC9E-F849-6CBF-A2F905030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520" y="905131"/>
            <a:ext cx="4632959" cy="3624264"/>
          </a:xfrm>
          <a:prstGeom prst="rect">
            <a:avLst/>
          </a:prstGeom>
        </p:spPr>
      </p:pic>
    </p:spTree>
    <p:extLst>
      <p:ext uri="{BB962C8B-B14F-4D97-AF65-F5344CB8AC3E}">
        <p14:creationId xmlns:p14="http://schemas.microsoft.com/office/powerpoint/2010/main" val="3235220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原始论文结果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4FB52417-0980-418E-F3A8-E9BCAAC9E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44284"/>
            <a:ext cx="3284219" cy="4854931"/>
          </a:xfrm>
          <a:prstGeom prst="rect">
            <a:avLst/>
          </a:prstGeom>
        </p:spPr>
      </p:pic>
    </p:spTree>
    <p:extLst>
      <p:ext uri="{BB962C8B-B14F-4D97-AF65-F5344CB8AC3E}">
        <p14:creationId xmlns:p14="http://schemas.microsoft.com/office/powerpoint/2010/main" val="2358837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原始论文结果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9D76B2A-98AB-0E7F-1CA9-9EC5C61F0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7821" y="241530"/>
            <a:ext cx="2994660" cy="4660440"/>
          </a:xfrm>
          <a:prstGeom prst="rect">
            <a:avLst/>
          </a:prstGeom>
        </p:spPr>
      </p:pic>
    </p:spTree>
    <p:extLst>
      <p:ext uri="{BB962C8B-B14F-4D97-AF65-F5344CB8AC3E}">
        <p14:creationId xmlns:p14="http://schemas.microsoft.com/office/powerpoint/2010/main" val="8384831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改进结果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5FBFD617-6F86-A331-7623-FFA7269E0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220" y="1396136"/>
            <a:ext cx="4522588" cy="2673013"/>
          </a:xfrm>
          <a:prstGeom prst="rect">
            <a:avLst/>
          </a:prstGeom>
        </p:spPr>
      </p:pic>
    </p:spTree>
    <p:extLst>
      <p:ext uri="{BB962C8B-B14F-4D97-AF65-F5344CB8AC3E}">
        <p14:creationId xmlns:p14="http://schemas.microsoft.com/office/powerpoint/2010/main" val="4832268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2374137" y="1884748"/>
            <a:ext cx="4272439" cy="1084912"/>
          </a:xfrm>
          <a:prstGeom prst="rect">
            <a:avLst/>
          </a:prstGeom>
          <a:noFill/>
        </p:spPr>
        <p:txBody>
          <a:bodyPr wrap="square" lIns="68580" tIns="34290" rIns="68580" bIns="34290" rtlCol="0">
            <a:spAutoFit/>
          </a:bodyPr>
          <a:lstStyle/>
          <a:p>
            <a:pPr algn="ctr">
              <a:defRPr/>
            </a:pPr>
            <a:r>
              <a:rPr lang="en-US" altLang="zh-CN" sz="6600" b="1" dirty="0">
                <a:solidFill>
                  <a:srgbClr val="1B4367"/>
                </a:solidFill>
                <a:cs typeface="+mn-ea"/>
                <a:sym typeface="+mn-lt"/>
              </a:rPr>
              <a:t>THANKS</a:t>
            </a:r>
          </a:p>
        </p:txBody>
      </p:sp>
      <p:sp>
        <p:nvSpPr>
          <p:cNvPr id="2" name="文本框 1"/>
          <p:cNvSpPr txBox="1"/>
          <p:nvPr/>
        </p:nvSpPr>
        <p:spPr>
          <a:xfrm>
            <a:off x="3480466" y="2787026"/>
            <a:ext cx="2059781" cy="530225"/>
          </a:xfrm>
          <a:prstGeom prst="rect">
            <a:avLst/>
          </a:prstGeom>
          <a:noFill/>
        </p:spPr>
        <p:txBody>
          <a:bodyPr wrap="square" lIns="68580" tIns="34290" rIns="68580" bIns="34290" rtlCol="0">
            <a:spAutoFit/>
          </a:bodyPr>
          <a:lstStyle/>
          <a:p>
            <a:pPr algn="ctr">
              <a:defRPr/>
            </a:pPr>
            <a:r>
              <a:rPr lang="zh-CN" altLang="en-US" sz="3000" dirty="0">
                <a:solidFill>
                  <a:srgbClr val="1B4367"/>
                </a:solidFill>
                <a:cs typeface="+mn-ea"/>
                <a:sym typeface="+mn-lt"/>
              </a:rPr>
              <a:t>感谢聆听</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en-US" altLang="zh-CN" sz="1700" b="1" dirty="0">
                <a:solidFill>
                  <a:srgbClr val="1B4367"/>
                </a:solidFill>
                <a:cs typeface="+mn-ea"/>
                <a:sym typeface="+mn-lt"/>
              </a:rPr>
              <a:t>Logistic</a:t>
            </a:r>
            <a:r>
              <a:rPr lang="zh-CN" altLang="en-US" sz="1700" b="1" dirty="0">
                <a:solidFill>
                  <a:srgbClr val="1B4367"/>
                </a:solidFill>
                <a:cs typeface="+mn-ea"/>
                <a:sym typeface="+mn-lt"/>
              </a:rPr>
              <a:t>映射</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F104A725-DC64-DA0C-1810-FA0D41AECB46}"/>
              </a:ext>
            </a:extLst>
          </p:cNvPr>
          <p:cNvSpPr txBox="1"/>
          <p:nvPr/>
        </p:nvSpPr>
        <p:spPr>
          <a:xfrm>
            <a:off x="709386" y="745588"/>
            <a:ext cx="7308167" cy="3631763"/>
          </a:xfrm>
          <a:prstGeom prst="rect">
            <a:avLst/>
          </a:prstGeom>
          <a:noFill/>
        </p:spPr>
        <p:txBody>
          <a:bodyPr wrap="square" rtlCol="0">
            <a:spAutoFit/>
          </a:bodyPr>
          <a:lstStyle/>
          <a:p>
            <a:r>
              <a:rPr lang="en-US" altLang="zh-CN" sz="1800" dirty="0">
                <a:solidFill>
                  <a:srgbClr val="231F20"/>
                </a:solidFill>
                <a:effectLst/>
                <a:latin typeface="ZMMI67-174"/>
              </a:rPr>
              <a:t>Logistic</a:t>
            </a:r>
            <a:r>
              <a:rPr lang="zh-CN" altLang="en-US" sz="1800" dirty="0">
                <a:solidFill>
                  <a:srgbClr val="231F20"/>
                </a:solidFill>
                <a:effectLst/>
                <a:latin typeface="KTJ"/>
              </a:rPr>
              <a:t>映射是应用最为广泛的一种混沌映射</a:t>
            </a:r>
            <a:r>
              <a:rPr lang="zh-CN" altLang="en-US" sz="1800" dirty="0">
                <a:solidFill>
                  <a:srgbClr val="231F20"/>
                </a:solidFill>
                <a:effectLst/>
                <a:latin typeface="ZMMI67-175"/>
              </a:rPr>
              <a:t>，</a:t>
            </a:r>
            <a:r>
              <a:rPr lang="zh-CN" altLang="en-US" sz="1800" dirty="0">
                <a:solidFill>
                  <a:srgbClr val="231F20"/>
                </a:solidFill>
                <a:effectLst/>
                <a:latin typeface="KTJ"/>
              </a:rPr>
              <a:t>其在研究时间离散的动力系统时具有较好的特性</a:t>
            </a:r>
            <a:r>
              <a:rPr lang="zh-CN" altLang="en-US" sz="1800" dirty="0">
                <a:solidFill>
                  <a:srgbClr val="231F20"/>
                </a:solidFill>
                <a:effectLst/>
                <a:latin typeface="ZMMI67-175"/>
              </a:rPr>
              <a:t>，</a:t>
            </a:r>
            <a:r>
              <a:rPr lang="zh-CN" altLang="en-US" sz="1800" dirty="0">
                <a:solidFill>
                  <a:srgbClr val="231F20"/>
                </a:solidFill>
                <a:effectLst/>
                <a:latin typeface="KTJ"/>
              </a:rPr>
              <a:t>且对于研究混沌以及分形控制等方向是一个经典模型</a:t>
            </a:r>
            <a:r>
              <a:rPr lang="zh-CN" altLang="en-US" sz="1800" dirty="0">
                <a:solidFill>
                  <a:srgbClr val="231F20"/>
                </a:solidFill>
                <a:effectLst/>
                <a:latin typeface="ZMMI67-175"/>
              </a:rPr>
              <a:t>。</a:t>
            </a:r>
            <a:r>
              <a:rPr lang="zh-CN" altLang="en-US" sz="1800" dirty="0">
                <a:solidFill>
                  <a:srgbClr val="231F20"/>
                </a:solidFill>
                <a:effectLst/>
                <a:latin typeface="KTJ"/>
              </a:rPr>
              <a:t>其数学表达式为</a:t>
            </a:r>
            <a:endParaRPr lang="zh-CN" altLang="en-US" dirty="0"/>
          </a:p>
          <a:p>
            <a:endParaRPr lang="en-US" altLang="zh-CN" sz="1800" dirty="0">
              <a:solidFill>
                <a:srgbClr val="231F20"/>
              </a:solidFill>
              <a:latin typeface="ZMMI67-178"/>
            </a:endParaRPr>
          </a:p>
          <a:p>
            <a:endParaRPr lang="en-US" altLang="zh-CN" sz="1800" dirty="0">
              <a:solidFill>
                <a:srgbClr val="231F20"/>
              </a:solidFill>
              <a:latin typeface="ZMMI67-178"/>
            </a:endParaRPr>
          </a:p>
          <a:p>
            <a:endParaRPr lang="en-US" altLang="zh-CN" sz="1800" dirty="0">
              <a:solidFill>
                <a:srgbClr val="231F20"/>
              </a:solidFill>
              <a:latin typeface="ZMMI67-178"/>
            </a:endParaRPr>
          </a:p>
          <a:p>
            <a:endParaRPr lang="zh-CN" altLang="en-US" dirty="0"/>
          </a:p>
          <a:p>
            <a:r>
              <a:rPr lang="zh-CN" altLang="en-US" sz="1800" dirty="0">
                <a:solidFill>
                  <a:srgbClr val="231F20"/>
                </a:solidFill>
                <a:effectLst/>
                <a:latin typeface="KTJ"/>
              </a:rPr>
              <a:t>式中</a:t>
            </a:r>
            <a:r>
              <a:rPr lang="zh-CN" altLang="en-US" sz="1800" dirty="0">
                <a:solidFill>
                  <a:srgbClr val="231F20"/>
                </a:solidFill>
                <a:effectLst/>
                <a:latin typeface="ZMMI67-175"/>
              </a:rPr>
              <a:t>：</a:t>
            </a:r>
            <a:r>
              <a:rPr lang="en-US" altLang="zh-CN" sz="1800" dirty="0">
                <a:solidFill>
                  <a:srgbClr val="231F20"/>
                </a:solidFill>
                <a:effectLst/>
                <a:latin typeface="ZMMI67-178"/>
              </a:rPr>
              <a:t>x</a:t>
            </a:r>
            <a:r>
              <a:rPr lang="zh-CN" altLang="en-US" sz="1800" dirty="0">
                <a:solidFill>
                  <a:srgbClr val="231F20"/>
                </a:solidFill>
                <a:effectLst/>
                <a:latin typeface="ZMMI67-181"/>
              </a:rPr>
              <a:t>∈</a:t>
            </a:r>
            <a:r>
              <a:rPr lang="zh-CN" altLang="en-US" sz="1800" dirty="0">
                <a:solidFill>
                  <a:srgbClr val="231F20"/>
                </a:solidFill>
                <a:effectLst/>
                <a:latin typeface="ZMMI67-175"/>
              </a:rPr>
              <a:t>（</a:t>
            </a:r>
            <a:r>
              <a:rPr lang="en-US" altLang="zh-CN" sz="1800" dirty="0">
                <a:solidFill>
                  <a:srgbClr val="231F20"/>
                </a:solidFill>
                <a:effectLst/>
                <a:latin typeface="ZMMI67-180"/>
              </a:rPr>
              <a:t>0</a:t>
            </a:r>
            <a:r>
              <a:rPr lang="zh-CN" altLang="en-US" sz="1800" dirty="0">
                <a:solidFill>
                  <a:srgbClr val="231F20"/>
                </a:solidFill>
                <a:effectLst/>
                <a:latin typeface="ZMMI67-175"/>
              </a:rPr>
              <a:t>，</a:t>
            </a:r>
            <a:r>
              <a:rPr lang="en-US" altLang="zh-CN" sz="1800" dirty="0">
                <a:solidFill>
                  <a:srgbClr val="231F20"/>
                </a:solidFill>
                <a:effectLst/>
                <a:latin typeface="ZMMI67-180"/>
              </a:rPr>
              <a:t>1</a:t>
            </a:r>
            <a:r>
              <a:rPr lang="zh-CN" altLang="en-US" sz="1800" dirty="0">
                <a:solidFill>
                  <a:srgbClr val="231F20"/>
                </a:solidFill>
                <a:effectLst/>
                <a:latin typeface="ZMMI67-175"/>
              </a:rPr>
              <a:t>）</a:t>
            </a:r>
            <a:r>
              <a:rPr lang="zh-CN" altLang="en-US" sz="1800" dirty="0">
                <a:solidFill>
                  <a:srgbClr val="231F20"/>
                </a:solidFill>
                <a:effectLst/>
                <a:latin typeface="KTJ"/>
              </a:rPr>
              <a:t>为第</a:t>
            </a:r>
            <a:r>
              <a:rPr lang="en-US" altLang="zh-CN" sz="1800" dirty="0">
                <a:solidFill>
                  <a:srgbClr val="231F20"/>
                </a:solidFill>
                <a:effectLst/>
                <a:latin typeface="ZMMI67-178"/>
              </a:rPr>
              <a:t>n</a:t>
            </a:r>
            <a:r>
              <a:rPr lang="zh-CN" altLang="en-US" sz="1800" dirty="0">
                <a:solidFill>
                  <a:srgbClr val="231F20"/>
                </a:solidFill>
                <a:effectLst/>
                <a:latin typeface="KTJ"/>
              </a:rPr>
              <a:t>个混沌位置</a:t>
            </a:r>
            <a:r>
              <a:rPr lang="zh-CN" altLang="en-US" sz="1800" dirty="0">
                <a:solidFill>
                  <a:srgbClr val="231F20"/>
                </a:solidFill>
                <a:effectLst/>
                <a:latin typeface="ZMMI67-175"/>
              </a:rPr>
              <a:t>；</a:t>
            </a:r>
            <a:r>
              <a:rPr lang="en-US" altLang="zh-CN" sz="1800" dirty="0">
                <a:solidFill>
                  <a:srgbClr val="231F20"/>
                </a:solidFill>
                <a:effectLst/>
                <a:latin typeface="ZMMI67-179"/>
              </a:rPr>
              <a:t>μ</a:t>
            </a:r>
            <a:r>
              <a:rPr lang="zh-CN" altLang="en-US" sz="1800" dirty="0">
                <a:solidFill>
                  <a:srgbClr val="231F20"/>
                </a:solidFill>
                <a:effectLst/>
                <a:latin typeface="KTJ"/>
              </a:rPr>
              <a:t>为控制参数</a:t>
            </a:r>
            <a:r>
              <a:rPr lang="zh-CN" altLang="en-US" sz="1800" dirty="0">
                <a:solidFill>
                  <a:srgbClr val="231F20"/>
                </a:solidFill>
                <a:effectLst/>
                <a:latin typeface="ZMMI67-175"/>
              </a:rPr>
              <a:t>，</a:t>
            </a:r>
            <a:endParaRPr lang="zh-CN" altLang="en-US" dirty="0"/>
          </a:p>
          <a:p>
            <a:r>
              <a:rPr lang="zh-CN" altLang="en-US" sz="1800" dirty="0">
                <a:solidFill>
                  <a:srgbClr val="231F20"/>
                </a:solidFill>
                <a:effectLst/>
                <a:latin typeface="KTJ"/>
              </a:rPr>
              <a:t>当</a:t>
            </a:r>
            <a:r>
              <a:rPr lang="en-US" altLang="zh-CN" sz="1800" dirty="0">
                <a:solidFill>
                  <a:srgbClr val="231F20"/>
                </a:solidFill>
                <a:effectLst/>
                <a:latin typeface="ZMMI67-179"/>
              </a:rPr>
              <a:t>μ</a:t>
            </a:r>
            <a:r>
              <a:rPr lang="zh-CN" altLang="en-US" sz="1800" dirty="0">
                <a:solidFill>
                  <a:srgbClr val="231F20"/>
                </a:solidFill>
                <a:effectLst/>
                <a:latin typeface="ZMMI67-181"/>
              </a:rPr>
              <a:t>∈</a:t>
            </a:r>
            <a:r>
              <a:rPr lang="zh-CN" altLang="en-US" sz="1800" dirty="0">
                <a:solidFill>
                  <a:srgbClr val="231F20"/>
                </a:solidFill>
                <a:effectLst/>
                <a:latin typeface="ZMMI67-175"/>
              </a:rPr>
              <a:t>（</a:t>
            </a:r>
            <a:r>
              <a:rPr lang="en-US" altLang="zh-CN" sz="1800" dirty="0">
                <a:solidFill>
                  <a:srgbClr val="231F20"/>
                </a:solidFill>
                <a:effectLst/>
                <a:latin typeface="ZMMI67-180"/>
              </a:rPr>
              <a:t>3</a:t>
            </a:r>
            <a:r>
              <a:rPr lang="en-US" altLang="zh-CN" sz="1800" dirty="0">
                <a:solidFill>
                  <a:srgbClr val="231F20"/>
                </a:solidFill>
                <a:effectLst/>
                <a:latin typeface="ZMMI67-174"/>
              </a:rPr>
              <a:t>.56994</a:t>
            </a:r>
            <a:r>
              <a:rPr lang="zh-CN" altLang="en-US" sz="1800" dirty="0">
                <a:solidFill>
                  <a:srgbClr val="231F20"/>
                </a:solidFill>
                <a:effectLst/>
                <a:latin typeface="ZMMI67-175"/>
              </a:rPr>
              <a:t>，</a:t>
            </a:r>
            <a:r>
              <a:rPr lang="en-US" altLang="zh-CN" sz="1800" dirty="0">
                <a:solidFill>
                  <a:srgbClr val="231F20"/>
                </a:solidFill>
                <a:effectLst/>
                <a:latin typeface="ZMMI67-174"/>
              </a:rPr>
              <a:t>4</a:t>
            </a:r>
            <a:r>
              <a:rPr lang="zh-CN" altLang="en-US" sz="1800" dirty="0">
                <a:solidFill>
                  <a:srgbClr val="231F20"/>
                </a:solidFill>
                <a:effectLst/>
                <a:latin typeface="ZMMI67-175"/>
              </a:rPr>
              <a:t>］</a:t>
            </a:r>
            <a:r>
              <a:rPr lang="zh-CN" altLang="en-US" sz="1800" dirty="0">
                <a:solidFill>
                  <a:srgbClr val="231F20"/>
                </a:solidFill>
                <a:effectLst/>
                <a:latin typeface="KTJ"/>
              </a:rPr>
              <a:t>时</a:t>
            </a:r>
            <a:r>
              <a:rPr lang="zh-CN" altLang="en-US" sz="1800" dirty="0">
                <a:solidFill>
                  <a:srgbClr val="231F20"/>
                </a:solidFill>
                <a:effectLst/>
                <a:latin typeface="ZMMI67-175"/>
              </a:rPr>
              <a:t>，</a:t>
            </a:r>
            <a:r>
              <a:rPr lang="zh-CN" altLang="en-US" sz="1800" dirty="0">
                <a:solidFill>
                  <a:srgbClr val="231F20"/>
                </a:solidFill>
                <a:effectLst/>
                <a:latin typeface="KTJ"/>
              </a:rPr>
              <a:t>系统会不断迭代使之出现其该有的混沌特性</a:t>
            </a:r>
            <a:r>
              <a:rPr lang="zh-CN" altLang="en-US" sz="1800" dirty="0">
                <a:solidFill>
                  <a:srgbClr val="231F20"/>
                </a:solidFill>
                <a:effectLst/>
                <a:latin typeface="ZMMI67-175"/>
              </a:rPr>
              <a:t>，</a:t>
            </a:r>
            <a:r>
              <a:rPr lang="zh-CN" altLang="en-US" sz="1800" dirty="0">
                <a:solidFill>
                  <a:srgbClr val="231F20"/>
                </a:solidFill>
                <a:effectLst/>
                <a:latin typeface="KTJ"/>
              </a:rPr>
              <a:t>由此可得到</a:t>
            </a:r>
            <a:r>
              <a:rPr lang="en-US" altLang="zh-CN" sz="1800" dirty="0">
                <a:solidFill>
                  <a:srgbClr val="231F20"/>
                </a:solidFill>
                <a:effectLst/>
                <a:latin typeface="ZMMI67-174"/>
              </a:rPr>
              <a:t>Logistic</a:t>
            </a:r>
            <a:r>
              <a:rPr lang="zh-CN" altLang="en-US" sz="1800" dirty="0">
                <a:solidFill>
                  <a:srgbClr val="231F20"/>
                </a:solidFill>
                <a:effectLst/>
                <a:latin typeface="KTJ"/>
              </a:rPr>
              <a:t>映射的混沌序列</a:t>
            </a:r>
            <a:r>
              <a:rPr lang="en-US" altLang="zh-CN" sz="1800" dirty="0">
                <a:solidFill>
                  <a:srgbClr val="231F20"/>
                </a:solidFill>
                <a:effectLst/>
                <a:latin typeface="ZMMI67-174"/>
              </a:rPr>
              <a:t>[10]</a:t>
            </a:r>
            <a:r>
              <a:rPr lang="zh-CN" altLang="en-US" sz="1800" dirty="0">
                <a:solidFill>
                  <a:srgbClr val="231F20"/>
                </a:solidFill>
                <a:effectLst/>
                <a:latin typeface="ZMMI67-175"/>
              </a:rPr>
              <a:t>。</a:t>
            </a:r>
            <a:r>
              <a:rPr lang="zh-CN" altLang="en-US" sz="1800" dirty="0">
                <a:solidFill>
                  <a:srgbClr val="231F20"/>
                </a:solidFill>
                <a:effectLst/>
                <a:latin typeface="KTJ"/>
              </a:rPr>
              <a:t>当式</a:t>
            </a:r>
            <a:r>
              <a:rPr lang="zh-CN" altLang="en-US" sz="1800" dirty="0">
                <a:solidFill>
                  <a:srgbClr val="231F20"/>
                </a:solidFill>
                <a:effectLst/>
                <a:latin typeface="ZMMI67-175"/>
              </a:rPr>
              <a:t>（</a:t>
            </a:r>
            <a:r>
              <a:rPr lang="en-US" altLang="zh-CN" sz="1800" dirty="0">
                <a:solidFill>
                  <a:srgbClr val="231F20"/>
                </a:solidFill>
                <a:effectLst/>
                <a:latin typeface="ZMMI67-174"/>
              </a:rPr>
              <a:t>1</a:t>
            </a:r>
            <a:r>
              <a:rPr lang="zh-CN" altLang="en-US" sz="1800" dirty="0">
                <a:solidFill>
                  <a:srgbClr val="231F20"/>
                </a:solidFill>
                <a:effectLst/>
                <a:latin typeface="ZMMI67-175"/>
              </a:rPr>
              <a:t>）</a:t>
            </a:r>
            <a:r>
              <a:rPr lang="zh-CN" altLang="en-US" sz="1800" dirty="0">
                <a:solidFill>
                  <a:srgbClr val="231F20"/>
                </a:solidFill>
                <a:effectLst/>
                <a:latin typeface="KTJ"/>
              </a:rPr>
              <a:t>中取</a:t>
            </a:r>
            <a:r>
              <a:rPr lang="en-US" altLang="zh-CN" sz="1800" dirty="0">
                <a:solidFill>
                  <a:srgbClr val="231F20"/>
                </a:solidFill>
                <a:effectLst/>
                <a:latin typeface="ZMMI67-178"/>
              </a:rPr>
              <a:t>x</a:t>
            </a:r>
            <a:r>
              <a:rPr lang="zh-CN" altLang="en-US" sz="1800" dirty="0">
                <a:solidFill>
                  <a:srgbClr val="231F20"/>
                </a:solidFill>
                <a:effectLst/>
                <a:latin typeface="ZMMI67-180"/>
              </a:rPr>
              <a:t>＝</a:t>
            </a:r>
            <a:r>
              <a:rPr lang="en-US" altLang="zh-CN" sz="1800" dirty="0">
                <a:solidFill>
                  <a:srgbClr val="231F20"/>
                </a:solidFill>
                <a:effectLst/>
                <a:latin typeface="ZMMI67-174"/>
              </a:rPr>
              <a:t>0.72</a:t>
            </a:r>
            <a:r>
              <a:rPr lang="zh-CN" altLang="en-US" sz="1800" dirty="0">
                <a:solidFill>
                  <a:srgbClr val="231F20"/>
                </a:solidFill>
                <a:effectLst/>
                <a:latin typeface="ZMMI67-175"/>
              </a:rPr>
              <a:t>，</a:t>
            </a:r>
            <a:r>
              <a:rPr lang="en-US" altLang="zh-CN" sz="1800" dirty="0">
                <a:solidFill>
                  <a:srgbClr val="231F20"/>
                </a:solidFill>
                <a:effectLst/>
                <a:latin typeface="ZMMI67-179"/>
              </a:rPr>
              <a:t>μ</a:t>
            </a:r>
            <a:r>
              <a:rPr lang="zh-CN" altLang="en-US" sz="1800" dirty="0">
                <a:solidFill>
                  <a:srgbClr val="231F20"/>
                </a:solidFill>
                <a:effectLst/>
                <a:latin typeface="ZMMI67-181"/>
              </a:rPr>
              <a:t>∈</a:t>
            </a:r>
            <a:r>
              <a:rPr lang="zh-CN" altLang="en-US" sz="1800" dirty="0">
                <a:solidFill>
                  <a:srgbClr val="231F20"/>
                </a:solidFill>
                <a:effectLst/>
                <a:latin typeface="ZMMI67-175"/>
              </a:rPr>
              <a:t>［</a:t>
            </a:r>
            <a:r>
              <a:rPr lang="en-US" altLang="zh-CN" sz="1800" dirty="0">
                <a:solidFill>
                  <a:srgbClr val="231F20"/>
                </a:solidFill>
                <a:effectLst/>
                <a:latin typeface="ZMMI67-174"/>
              </a:rPr>
              <a:t>2.</a:t>
            </a:r>
            <a:r>
              <a:rPr lang="en-US" altLang="zh-CN" sz="1800" dirty="0">
                <a:solidFill>
                  <a:srgbClr val="231F20"/>
                </a:solidFill>
                <a:effectLst/>
                <a:latin typeface="ZMMI67-180"/>
              </a:rPr>
              <a:t>6</a:t>
            </a:r>
            <a:r>
              <a:rPr lang="zh-CN" altLang="en-US" sz="1800" dirty="0">
                <a:solidFill>
                  <a:srgbClr val="231F20"/>
                </a:solidFill>
                <a:effectLst/>
                <a:latin typeface="ZMMI67-175"/>
              </a:rPr>
              <a:t>，</a:t>
            </a:r>
            <a:r>
              <a:rPr lang="en-US" altLang="zh-CN" sz="1800" dirty="0">
                <a:solidFill>
                  <a:srgbClr val="231F20"/>
                </a:solidFill>
                <a:effectLst/>
                <a:latin typeface="ZMMI67-174"/>
              </a:rPr>
              <a:t>4</a:t>
            </a:r>
            <a:r>
              <a:rPr lang="zh-CN" altLang="en-US" sz="1800" dirty="0">
                <a:solidFill>
                  <a:srgbClr val="231F20"/>
                </a:solidFill>
                <a:effectLst/>
                <a:latin typeface="ZMMI67-175"/>
              </a:rPr>
              <a:t>］</a:t>
            </a:r>
            <a:r>
              <a:rPr lang="zh-CN" altLang="en-US" sz="1800" dirty="0">
                <a:solidFill>
                  <a:srgbClr val="231F20"/>
                </a:solidFill>
                <a:effectLst/>
                <a:latin typeface="KTJ"/>
              </a:rPr>
              <a:t>时</a:t>
            </a:r>
            <a:r>
              <a:rPr lang="zh-CN" altLang="en-US" sz="1800" dirty="0">
                <a:solidFill>
                  <a:srgbClr val="231F20"/>
                </a:solidFill>
                <a:effectLst/>
                <a:latin typeface="ZMMI67-175"/>
              </a:rPr>
              <a:t>，</a:t>
            </a:r>
            <a:r>
              <a:rPr lang="zh-CN" altLang="en-US" sz="1800" dirty="0">
                <a:solidFill>
                  <a:srgbClr val="231F20"/>
                </a:solidFill>
                <a:effectLst/>
                <a:latin typeface="KTJ"/>
              </a:rPr>
              <a:t>如图</a:t>
            </a:r>
            <a:r>
              <a:rPr lang="en-US" altLang="zh-CN" sz="1800" dirty="0">
                <a:solidFill>
                  <a:srgbClr val="231F20"/>
                </a:solidFill>
                <a:effectLst/>
                <a:latin typeface="ZMMI67-174"/>
              </a:rPr>
              <a:t>1</a:t>
            </a:r>
            <a:r>
              <a:rPr lang="zh-CN" altLang="en-US" sz="1800" dirty="0">
                <a:solidFill>
                  <a:srgbClr val="231F20"/>
                </a:solidFill>
                <a:effectLst/>
                <a:latin typeface="KTJ"/>
              </a:rPr>
              <a:t>所示</a:t>
            </a:r>
            <a:r>
              <a:rPr lang="zh-CN" altLang="en-US" sz="1800" dirty="0">
                <a:solidFill>
                  <a:srgbClr val="231F20"/>
                </a:solidFill>
                <a:effectLst/>
                <a:latin typeface="ZMMI67-175"/>
              </a:rPr>
              <a:t>，</a:t>
            </a:r>
            <a:r>
              <a:rPr lang="zh-CN" altLang="en-US" sz="1800" dirty="0">
                <a:solidFill>
                  <a:srgbClr val="231F20"/>
                </a:solidFill>
                <a:effectLst/>
                <a:latin typeface="KTJ"/>
              </a:rPr>
              <a:t>可画出该混沌映射的分岔图</a:t>
            </a:r>
            <a:r>
              <a:rPr lang="zh-CN" altLang="en-US" sz="1800" dirty="0">
                <a:solidFill>
                  <a:srgbClr val="231F20"/>
                </a:solidFill>
                <a:effectLst/>
                <a:latin typeface="ZMMI67-175"/>
              </a:rPr>
              <a:t>。</a:t>
            </a:r>
            <a:r>
              <a:rPr lang="zh-CN" altLang="en-US" sz="1800" dirty="0">
                <a:solidFill>
                  <a:srgbClr val="231F20"/>
                </a:solidFill>
                <a:effectLst/>
                <a:latin typeface="KTJ"/>
              </a:rPr>
              <a:t>由此可见</a:t>
            </a:r>
            <a:r>
              <a:rPr lang="zh-CN" altLang="en-US" sz="1800" dirty="0">
                <a:solidFill>
                  <a:srgbClr val="231F20"/>
                </a:solidFill>
                <a:effectLst/>
                <a:latin typeface="ZMMI67-175"/>
              </a:rPr>
              <a:t>，</a:t>
            </a:r>
            <a:r>
              <a:rPr lang="en-US" altLang="zh-CN" sz="1800" dirty="0">
                <a:solidFill>
                  <a:srgbClr val="231F20"/>
                </a:solidFill>
                <a:effectLst/>
                <a:latin typeface="ZMMI67-179"/>
              </a:rPr>
              <a:t>μ</a:t>
            </a:r>
            <a:r>
              <a:rPr lang="zh-CN" altLang="en-US" sz="1800" dirty="0">
                <a:solidFill>
                  <a:srgbClr val="231F20"/>
                </a:solidFill>
                <a:effectLst/>
                <a:latin typeface="KTJ"/>
              </a:rPr>
              <a:t>取值范围外的参数</a:t>
            </a:r>
            <a:r>
              <a:rPr lang="zh-CN" altLang="en-US" sz="1800" dirty="0">
                <a:solidFill>
                  <a:srgbClr val="231F20"/>
                </a:solidFill>
                <a:effectLst/>
                <a:latin typeface="ZMMI67-175"/>
              </a:rPr>
              <a:t>，</a:t>
            </a:r>
            <a:r>
              <a:rPr lang="zh-CN" altLang="en-US" sz="1800" dirty="0">
                <a:solidFill>
                  <a:srgbClr val="231F20"/>
                </a:solidFill>
                <a:effectLst/>
                <a:latin typeface="KTJ"/>
              </a:rPr>
              <a:t>系统都会不处于混沌的状态</a:t>
            </a:r>
            <a:r>
              <a:rPr lang="zh-CN" altLang="en-US" sz="1800" dirty="0">
                <a:solidFill>
                  <a:srgbClr val="231F20"/>
                </a:solidFill>
                <a:effectLst/>
                <a:latin typeface="ZMMI67-175"/>
              </a:rPr>
              <a:t>，</a:t>
            </a:r>
            <a:r>
              <a:rPr lang="zh-CN" altLang="en-US" sz="1800" dirty="0">
                <a:solidFill>
                  <a:srgbClr val="231F20"/>
                </a:solidFill>
                <a:effectLst/>
                <a:latin typeface="KTJ"/>
              </a:rPr>
              <a:t>只有当</a:t>
            </a:r>
            <a:r>
              <a:rPr lang="en-US" altLang="zh-CN" sz="1800" dirty="0">
                <a:solidFill>
                  <a:srgbClr val="231F20"/>
                </a:solidFill>
                <a:effectLst/>
                <a:latin typeface="ZMMI67-179"/>
              </a:rPr>
              <a:t>μ</a:t>
            </a:r>
            <a:r>
              <a:rPr lang="zh-CN" altLang="en-US" sz="1800" dirty="0">
                <a:solidFill>
                  <a:srgbClr val="231F20"/>
                </a:solidFill>
                <a:effectLst/>
                <a:latin typeface="ZMMI67-181"/>
              </a:rPr>
              <a:t>∈</a:t>
            </a:r>
            <a:r>
              <a:rPr lang="zh-CN" altLang="en-US" sz="1800" dirty="0">
                <a:solidFill>
                  <a:srgbClr val="231F20"/>
                </a:solidFill>
                <a:effectLst/>
                <a:latin typeface="ZMMI67-175"/>
              </a:rPr>
              <a:t>（</a:t>
            </a:r>
            <a:r>
              <a:rPr lang="en-US" altLang="zh-CN" sz="1800" dirty="0">
                <a:solidFill>
                  <a:srgbClr val="231F20"/>
                </a:solidFill>
                <a:effectLst/>
                <a:latin typeface="ZMMI67-180"/>
              </a:rPr>
              <a:t>3</a:t>
            </a:r>
            <a:r>
              <a:rPr lang="en-US" altLang="zh-CN" sz="1800" dirty="0">
                <a:solidFill>
                  <a:srgbClr val="231F20"/>
                </a:solidFill>
                <a:effectLst/>
                <a:latin typeface="ZMMI67-174"/>
              </a:rPr>
              <a:t>.56994</a:t>
            </a:r>
            <a:r>
              <a:rPr lang="zh-CN" altLang="en-US" sz="1800" dirty="0">
                <a:solidFill>
                  <a:srgbClr val="231F20"/>
                </a:solidFill>
                <a:effectLst/>
                <a:latin typeface="ZMMI67-175"/>
              </a:rPr>
              <a:t>，</a:t>
            </a:r>
            <a:r>
              <a:rPr lang="en-US" altLang="zh-CN" sz="1800" dirty="0">
                <a:solidFill>
                  <a:srgbClr val="231F20"/>
                </a:solidFill>
                <a:effectLst/>
                <a:latin typeface="ZMMI67-174"/>
              </a:rPr>
              <a:t>4</a:t>
            </a:r>
            <a:r>
              <a:rPr lang="zh-CN" altLang="en-US" sz="1800" dirty="0">
                <a:solidFill>
                  <a:srgbClr val="231F20"/>
                </a:solidFill>
                <a:effectLst/>
                <a:latin typeface="ZMMI67-175"/>
              </a:rPr>
              <a:t>］</a:t>
            </a:r>
            <a:r>
              <a:rPr lang="zh-CN" altLang="en-US" sz="1800" dirty="0">
                <a:solidFill>
                  <a:srgbClr val="231F20"/>
                </a:solidFill>
                <a:effectLst/>
                <a:latin typeface="KTJ"/>
              </a:rPr>
              <a:t>时</a:t>
            </a:r>
            <a:r>
              <a:rPr lang="zh-CN" altLang="en-US" sz="1800" dirty="0">
                <a:solidFill>
                  <a:srgbClr val="231F20"/>
                </a:solidFill>
                <a:effectLst/>
                <a:latin typeface="ZMMI67-175"/>
              </a:rPr>
              <a:t>，</a:t>
            </a:r>
            <a:r>
              <a:rPr lang="zh-CN" altLang="en-US" sz="1800" dirty="0">
                <a:solidFill>
                  <a:srgbClr val="231F20"/>
                </a:solidFill>
                <a:effectLst/>
                <a:latin typeface="KTJ"/>
              </a:rPr>
              <a:t>其分岔图才表明其处在混沌状态</a:t>
            </a:r>
            <a:r>
              <a:rPr lang="zh-CN" altLang="en-US" sz="1800" dirty="0">
                <a:solidFill>
                  <a:srgbClr val="231F20"/>
                </a:solidFill>
                <a:effectLst/>
                <a:latin typeface="ZMMI67-175"/>
              </a:rPr>
              <a:t>。</a:t>
            </a:r>
            <a:endParaRPr lang="zh-CN" altLang="en-US" dirty="0"/>
          </a:p>
        </p:txBody>
      </p:sp>
      <p:pic>
        <p:nvPicPr>
          <p:cNvPr id="4" name="图片 3">
            <a:extLst>
              <a:ext uri="{FF2B5EF4-FFF2-40B4-BE49-F238E27FC236}">
                <a16:creationId xmlns:a16="http://schemas.microsoft.com/office/drawing/2014/main" id="{0F947E40-E730-D504-21C2-8ADD869E4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21" y="1781017"/>
            <a:ext cx="7532032" cy="638625"/>
          </a:xfrm>
          <a:prstGeom prst="rect">
            <a:avLst/>
          </a:prstGeom>
        </p:spPr>
      </p:pic>
    </p:spTree>
    <p:extLst>
      <p:ext uri="{BB962C8B-B14F-4D97-AF65-F5344CB8AC3E}">
        <p14:creationId xmlns:p14="http://schemas.microsoft.com/office/powerpoint/2010/main" val="34075936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9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A4C6B3C-FBCB-9777-8266-8D774F60C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986" y="420392"/>
            <a:ext cx="4724274" cy="4472685"/>
          </a:xfrm>
          <a:prstGeom prst="rect">
            <a:avLst/>
          </a:prstGeom>
        </p:spPr>
      </p:pic>
    </p:spTree>
    <p:extLst>
      <p:ext uri="{BB962C8B-B14F-4D97-AF65-F5344CB8AC3E}">
        <p14:creationId xmlns:p14="http://schemas.microsoft.com/office/powerpoint/2010/main" val="2134635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改进型</a:t>
            </a:r>
            <a:r>
              <a:rPr lang="en-US" altLang="zh-CN" sz="1700" b="1" dirty="0">
                <a:solidFill>
                  <a:srgbClr val="1B4367"/>
                </a:solidFill>
                <a:cs typeface="+mn-ea"/>
                <a:sym typeface="+mn-lt"/>
              </a:rPr>
              <a:t>Logistic</a:t>
            </a:r>
            <a:r>
              <a:rPr lang="zh-CN" altLang="en-US" sz="1700" b="1" dirty="0">
                <a:solidFill>
                  <a:srgbClr val="1B4367"/>
                </a:solidFill>
                <a:cs typeface="+mn-ea"/>
                <a:sym typeface="+mn-lt"/>
              </a:rPr>
              <a:t>映射</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55CDF05B-19A9-A4B7-5BF5-26C66F72BF12}"/>
              </a:ext>
            </a:extLst>
          </p:cNvPr>
          <p:cNvSpPr txBox="1"/>
          <p:nvPr/>
        </p:nvSpPr>
        <p:spPr>
          <a:xfrm>
            <a:off x="709386" y="745588"/>
            <a:ext cx="7308167" cy="2395656"/>
          </a:xfrm>
          <a:prstGeom prst="rect">
            <a:avLst/>
          </a:prstGeom>
          <a:noFill/>
        </p:spPr>
        <p:txBody>
          <a:bodyPr wrap="square" rtlCol="0">
            <a:spAutoFit/>
          </a:bodyPr>
          <a:lstStyle/>
          <a:p>
            <a:pPr>
              <a:lnSpc>
                <a:spcPct val="120000"/>
              </a:lnSpc>
            </a:pPr>
            <a:r>
              <a:rPr lang="zh-CN" altLang="en-US" sz="1800" dirty="0">
                <a:solidFill>
                  <a:srgbClr val="231F20"/>
                </a:solidFill>
                <a:effectLst/>
                <a:latin typeface="KTJ"/>
              </a:rPr>
              <a:t>由它所迭代出来的混沌序列值出现吸引子与空白区问题</a:t>
            </a:r>
            <a:r>
              <a:rPr lang="zh-CN" altLang="en-US" sz="1800" dirty="0">
                <a:solidFill>
                  <a:srgbClr val="231F20"/>
                </a:solidFill>
                <a:effectLst/>
                <a:latin typeface="ZMMI67-175"/>
              </a:rPr>
              <a:t>，</a:t>
            </a:r>
            <a:r>
              <a:rPr lang="zh-CN" altLang="en-US" sz="1800" dirty="0">
                <a:solidFill>
                  <a:srgbClr val="231F20"/>
                </a:solidFill>
                <a:effectLst/>
                <a:latin typeface="KTJ"/>
              </a:rPr>
              <a:t>据图</a:t>
            </a:r>
            <a:r>
              <a:rPr lang="en-US" altLang="zh-CN" sz="1800" dirty="0">
                <a:solidFill>
                  <a:srgbClr val="231F20"/>
                </a:solidFill>
                <a:effectLst/>
                <a:latin typeface="ZMMI67-174"/>
              </a:rPr>
              <a:t>1</a:t>
            </a:r>
            <a:r>
              <a:rPr lang="zh-CN" altLang="en-US" sz="1800" dirty="0">
                <a:solidFill>
                  <a:srgbClr val="231F20"/>
                </a:solidFill>
                <a:effectLst/>
                <a:latin typeface="KTJ"/>
              </a:rPr>
              <a:t>可知</a:t>
            </a:r>
            <a:r>
              <a:rPr lang="zh-CN" altLang="en-US" sz="1800" dirty="0">
                <a:solidFill>
                  <a:srgbClr val="231F20"/>
                </a:solidFill>
                <a:effectLst/>
                <a:latin typeface="ZMMI67-175"/>
              </a:rPr>
              <a:t>，</a:t>
            </a:r>
            <a:r>
              <a:rPr lang="zh-CN" altLang="en-US" sz="1800" dirty="0">
                <a:solidFill>
                  <a:srgbClr val="231F20"/>
                </a:solidFill>
                <a:effectLst/>
                <a:latin typeface="KTJ"/>
              </a:rPr>
              <a:t>当</a:t>
            </a:r>
            <a:r>
              <a:rPr lang="en-US" altLang="zh-CN" sz="1800" dirty="0">
                <a:solidFill>
                  <a:srgbClr val="231F20"/>
                </a:solidFill>
                <a:effectLst/>
                <a:latin typeface="ZMMI67-174"/>
              </a:rPr>
              <a:t>Logistic</a:t>
            </a:r>
            <a:r>
              <a:rPr lang="zh-CN" altLang="en-US" sz="1800" dirty="0">
                <a:solidFill>
                  <a:srgbClr val="231F20"/>
                </a:solidFill>
                <a:effectLst/>
                <a:latin typeface="KTJ"/>
              </a:rPr>
              <a:t>映射进入到完全混沌状态时</a:t>
            </a:r>
            <a:r>
              <a:rPr lang="zh-CN" altLang="en-US" sz="1800" dirty="0">
                <a:solidFill>
                  <a:srgbClr val="231F20"/>
                </a:solidFill>
                <a:effectLst/>
                <a:latin typeface="ZMMI67-175"/>
              </a:rPr>
              <a:t>，</a:t>
            </a:r>
            <a:r>
              <a:rPr lang="zh-CN" altLang="en-US" sz="1800" dirty="0">
                <a:solidFill>
                  <a:srgbClr val="231F20"/>
                </a:solidFill>
                <a:effectLst/>
                <a:latin typeface="KTJ"/>
              </a:rPr>
              <a:t>要求</a:t>
            </a:r>
            <a:r>
              <a:rPr lang="en-US" altLang="zh-CN" sz="1800" dirty="0">
                <a:solidFill>
                  <a:srgbClr val="231F20"/>
                </a:solidFill>
                <a:effectLst/>
                <a:latin typeface="ZMMI67-180"/>
              </a:rPr>
              <a:t>3</a:t>
            </a:r>
            <a:r>
              <a:rPr lang="en-US" altLang="zh-CN" sz="1800" dirty="0">
                <a:solidFill>
                  <a:srgbClr val="231F20"/>
                </a:solidFill>
                <a:effectLst/>
                <a:latin typeface="ZMMI67-174"/>
              </a:rPr>
              <a:t>.56994</a:t>
            </a:r>
            <a:r>
              <a:rPr lang="zh-CN" altLang="en-US" sz="1800" dirty="0">
                <a:solidFill>
                  <a:srgbClr val="231F20"/>
                </a:solidFill>
                <a:effectLst/>
                <a:latin typeface="ZMMI67-182"/>
              </a:rPr>
              <a:t>＜</a:t>
            </a:r>
            <a:r>
              <a:rPr lang="en-US" altLang="zh-CN" sz="1800" dirty="0">
                <a:solidFill>
                  <a:srgbClr val="231F20"/>
                </a:solidFill>
                <a:effectLst/>
                <a:latin typeface="ZMMI67-179"/>
              </a:rPr>
              <a:t>μ</a:t>
            </a:r>
            <a:r>
              <a:rPr lang="zh-CN" altLang="en-US" sz="1800" dirty="0">
                <a:solidFill>
                  <a:srgbClr val="231F20"/>
                </a:solidFill>
                <a:effectLst/>
                <a:latin typeface="ZMMI67-181"/>
              </a:rPr>
              <a:t>≤</a:t>
            </a:r>
            <a:r>
              <a:rPr lang="en-US" altLang="zh-CN" sz="1800" dirty="0">
                <a:solidFill>
                  <a:srgbClr val="231F20"/>
                </a:solidFill>
                <a:effectLst/>
                <a:latin typeface="ZMMI67-174"/>
              </a:rPr>
              <a:t>4</a:t>
            </a:r>
            <a:r>
              <a:rPr lang="zh-CN" altLang="en-US" sz="1800" dirty="0">
                <a:solidFill>
                  <a:srgbClr val="231F20"/>
                </a:solidFill>
                <a:effectLst/>
                <a:latin typeface="ZMMI67-175"/>
              </a:rPr>
              <a:t>，</a:t>
            </a:r>
            <a:r>
              <a:rPr lang="zh-CN" altLang="en-US" sz="1800" dirty="0">
                <a:solidFill>
                  <a:srgbClr val="231F20"/>
                </a:solidFill>
                <a:effectLst/>
                <a:latin typeface="KTJ"/>
              </a:rPr>
              <a:t>显然其要</a:t>
            </a:r>
            <a:endParaRPr lang="zh-CN" altLang="en-US" sz="2400" dirty="0"/>
          </a:p>
          <a:p>
            <a:pPr>
              <a:lnSpc>
                <a:spcPct val="120000"/>
              </a:lnSpc>
            </a:pPr>
            <a:r>
              <a:rPr lang="zh-CN" altLang="en-US" sz="1800" dirty="0">
                <a:solidFill>
                  <a:srgbClr val="231F20"/>
                </a:solidFill>
                <a:effectLst/>
                <a:latin typeface="KTJ"/>
              </a:rPr>
              <a:t>产生最佳混沌效果的取值为</a:t>
            </a:r>
            <a:r>
              <a:rPr lang="en-US" altLang="zh-CN" sz="1800" dirty="0">
                <a:solidFill>
                  <a:srgbClr val="231F20"/>
                </a:solidFill>
                <a:effectLst/>
                <a:latin typeface="ZMMI67-179"/>
              </a:rPr>
              <a:t>μ</a:t>
            </a:r>
            <a:r>
              <a:rPr lang="zh-CN" altLang="en-US" sz="1800" dirty="0">
                <a:solidFill>
                  <a:srgbClr val="231F20"/>
                </a:solidFill>
                <a:effectLst/>
                <a:latin typeface="ZMMI67-180"/>
              </a:rPr>
              <a:t>＝</a:t>
            </a:r>
            <a:r>
              <a:rPr lang="en-US" altLang="zh-CN" sz="1800" dirty="0">
                <a:solidFill>
                  <a:srgbClr val="231F20"/>
                </a:solidFill>
                <a:effectLst/>
                <a:latin typeface="ZMMI67-174"/>
              </a:rPr>
              <a:t>4</a:t>
            </a:r>
            <a:r>
              <a:rPr lang="zh-CN" altLang="en-US" sz="1800" dirty="0">
                <a:solidFill>
                  <a:srgbClr val="231F20"/>
                </a:solidFill>
                <a:effectLst/>
                <a:latin typeface="ZMMI67-175"/>
              </a:rPr>
              <a:t>，</a:t>
            </a:r>
            <a:r>
              <a:rPr lang="zh-CN" altLang="en-US" sz="1800" dirty="0">
                <a:solidFill>
                  <a:srgbClr val="231F20"/>
                </a:solidFill>
                <a:effectLst/>
                <a:latin typeface="KTJ"/>
              </a:rPr>
              <a:t>但由此产生了一个矛盾性的问题</a:t>
            </a:r>
            <a:r>
              <a:rPr lang="zh-CN" altLang="en-US" sz="1800" dirty="0">
                <a:solidFill>
                  <a:srgbClr val="231F20"/>
                </a:solidFill>
                <a:effectLst/>
                <a:latin typeface="ZMMI67-175"/>
              </a:rPr>
              <a:t>，</a:t>
            </a:r>
            <a:r>
              <a:rPr lang="zh-CN" altLang="en-US" sz="1800" dirty="0">
                <a:solidFill>
                  <a:srgbClr val="231F20"/>
                </a:solidFill>
                <a:effectLst/>
                <a:latin typeface="KTJ"/>
              </a:rPr>
              <a:t>其中控制参数</a:t>
            </a:r>
            <a:r>
              <a:rPr lang="en-US" altLang="zh-CN" sz="1800" dirty="0">
                <a:solidFill>
                  <a:srgbClr val="231F20"/>
                </a:solidFill>
                <a:effectLst/>
                <a:latin typeface="ZMMI67-179"/>
              </a:rPr>
              <a:t>μ</a:t>
            </a:r>
            <a:r>
              <a:rPr lang="zh-CN" altLang="en-US" sz="1800" dirty="0">
                <a:solidFill>
                  <a:srgbClr val="231F20"/>
                </a:solidFill>
                <a:effectLst/>
                <a:latin typeface="KTJ"/>
              </a:rPr>
              <a:t>就变成了一个常数</a:t>
            </a:r>
            <a:r>
              <a:rPr lang="zh-CN" altLang="en-US" sz="1800" dirty="0">
                <a:solidFill>
                  <a:srgbClr val="231F20"/>
                </a:solidFill>
                <a:effectLst/>
                <a:latin typeface="ZMMI67-175"/>
              </a:rPr>
              <a:t>，</a:t>
            </a:r>
            <a:r>
              <a:rPr lang="zh-CN" altLang="en-US" sz="1800" dirty="0">
                <a:solidFill>
                  <a:srgbClr val="231F20"/>
                </a:solidFill>
                <a:effectLst/>
                <a:latin typeface="KTJ"/>
              </a:rPr>
              <a:t>使得这样的一个混沌方程不满足参数设置要求</a:t>
            </a:r>
            <a:r>
              <a:rPr lang="zh-CN" altLang="en-US" sz="1800" dirty="0">
                <a:solidFill>
                  <a:srgbClr val="231F20"/>
                </a:solidFill>
                <a:effectLst/>
                <a:latin typeface="ZMMI67-175"/>
              </a:rPr>
              <a:t>，</a:t>
            </a:r>
            <a:r>
              <a:rPr lang="zh-CN" altLang="en-US" sz="1800" dirty="0">
                <a:solidFill>
                  <a:srgbClr val="231F20"/>
                </a:solidFill>
                <a:effectLst/>
                <a:latin typeface="KTJ"/>
              </a:rPr>
              <a:t>由此导致加密效果的安全性下降问题</a:t>
            </a:r>
            <a:r>
              <a:rPr lang="zh-CN" altLang="en-US" sz="1800" dirty="0">
                <a:solidFill>
                  <a:srgbClr val="231F20"/>
                </a:solidFill>
                <a:effectLst/>
                <a:latin typeface="ZMMI67-175"/>
              </a:rPr>
              <a:t>。</a:t>
            </a:r>
            <a:r>
              <a:rPr lang="zh-CN" altLang="en-US" sz="1800" dirty="0">
                <a:solidFill>
                  <a:srgbClr val="231F20"/>
                </a:solidFill>
                <a:effectLst/>
                <a:latin typeface="KTJ"/>
              </a:rPr>
              <a:t>常用的</a:t>
            </a:r>
            <a:endParaRPr lang="zh-CN" altLang="en-US" dirty="0"/>
          </a:p>
          <a:p>
            <a:pPr>
              <a:lnSpc>
                <a:spcPct val="120000"/>
              </a:lnSpc>
            </a:pPr>
            <a:r>
              <a:rPr lang="en-US" altLang="zh-CN" sz="1800" dirty="0">
                <a:solidFill>
                  <a:srgbClr val="231F20"/>
                </a:solidFill>
                <a:effectLst/>
                <a:latin typeface="ZMMI67-174"/>
              </a:rPr>
              <a:t>Logistic</a:t>
            </a:r>
            <a:r>
              <a:rPr lang="zh-CN" altLang="en-US" sz="1800" dirty="0">
                <a:solidFill>
                  <a:srgbClr val="231F20"/>
                </a:solidFill>
                <a:effectLst/>
                <a:latin typeface="KTJ"/>
              </a:rPr>
              <a:t>映射存在低效率性的问题</a:t>
            </a:r>
            <a:r>
              <a:rPr lang="zh-CN" altLang="en-US" sz="1800" dirty="0">
                <a:solidFill>
                  <a:srgbClr val="231F20"/>
                </a:solidFill>
                <a:effectLst/>
                <a:latin typeface="ZMMI67-175"/>
              </a:rPr>
              <a:t>，</a:t>
            </a:r>
            <a:r>
              <a:rPr lang="zh-CN" altLang="en-US" sz="1800" dirty="0">
                <a:solidFill>
                  <a:srgbClr val="231F20"/>
                </a:solidFill>
                <a:effectLst/>
                <a:latin typeface="KTJ"/>
              </a:rPr>
              <a:t>希望能用一个函数表达式来代替参数</a:t>
            </a:r>
            <a:r>
              <a:rPr lang="en-US" altLang="zh-CN" sz="1800" dirty="0">
                <a:solidFill>
                  <a:srgbClr val="231F20"/>
                </a:solidFill>
                <a:effectLst/>
                <a:latin typeface="ZMMI67-179"/>
              </a:rPr>
              <a:t>μ</a:t>
            </a:r>
            <a:r>
              <a:rPr lang="zh-CN" altLang="en-US" sz="1800" dirty="0">
                <a:solidFill>
                  <a:srgbClr val="231F20"/>
                </a:solidFill>
                <a:effectLst/>
                <a:latin typeface="ZMMI67-175"/>
              </a:rPr>
              <a:t>，</a:t>
            </a:r>
            <a:r>
              <a:rPr lang="zh-CN" altLang="en-US" sz="1800" dirty="0">
                <a:solidFill>
                  <a:srgbClr val="231F20"/>
                </a:solidFill>
                <a:effectLst/>
                <a:latin typeface="KTJ"/>
              </a:rPr>
              <a:t>以解决以上混沌系统中为得到最佳控制参数</a:t>
            </a:r>
            <a:r>
              <a:rPr lang="en-US" altLang="zh-CN" sz="1800" dirty="0">
                <a:solidFill>
                  <a:srgbClr val="231F20"/>
                </a:solidFill>
                <a:effectLst/>
                <a:latin typeface="ZMMI67-179"/>
              </a:rPr>
              <a:t>μ</a:t>
            </a:r>
            <a:r>
              <a:rPr lang="zh-CN" altLang="en-US" sz="1800" dirty="0">
                <a:solidFill>
                  <a:srgbClr val="231F20"/>
                </a:solidFill>
                <a:effectLst/>
                <a:latin typeface="KTJ"/>
              </a:rPr>
              <a:t>而导致的常数化问题</a:t>
            </a:r>
            <a:r>
              <a:rPr lang="zh-CN" altLang="en-US" sz="1800" dirty="0">
                <a:solidFill>
                  <a:srgbClr val="231F20"/>
                </a:solidFill>
                <a:effectLst/>
                <a:latin typeface="ZMMI67-175"/>
              </a:rPr>
              <a:t>。</a:t>
            </a:r>
            <a:endParaRPr lang="zh-CN" altLang="en-US" dirty="0"/>
          </a:p>
        </p:txBody>
      </p:sp>
    </p:spTree>
    <p:extLst>
      <p:ext uri="{BB962C8B-B14F-4D97-AF65-F5344CB8AC3E}">
        <p14:creationId xmlns:p14="http://schemas.microsoft.com/office/powerpoint/2010/main" val="10463426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110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M5MTU0YmZlNGUxOWM3MzllMzc1MTYzNmJlZjgyY2E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1615</Words>
  <Application>Microsoft Office PowerPoint</Application>
  <PresentationFormat>全屏显示(16:9)</PresentationFormat>
  <Paragraphs>191</Paragraphs>
  <Slides>64</Slides>
  <Notes>64</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64</vt:i4>
      </vt:variant>
    </vt:vector>
  </HeadingPairs>
  <TitlesOfParts>
    <vt:vector size="92" baseType="lpstr">
      <vt:lpstr>KTJ</vt:lpstr>
      <vt:lpstr>ZHODgr-564</vt:lpstr>
      <vt:lpstr>ZHODgr-565</vt:lpstr>
      <vt:lpstr>ZHODgs-573</vt:lpstr>
      <vt:lpstr>ZHODgs-574</vt:lpstr>
      <vt:lpstr>ZHODgs-580</vt:lpstr>
      <vt:lpstr>ZHODgs-581</vt:lpstr>
      <vt:lpstr>ZHODgs-582</vt:lpstr>
      <vt:lpstr>ZHODgs-585</vt:lpstr>
      <vt:lpstr>ZHODgs-586</vt:lpstr>
      <vt:lpstr>ZHODgs-588</vt:lpstr>
      <vt:lpstr>ZMMI67-174</vt:lpstr>
      <vt:lpstr>ZMMI67-175</vt:lpstr>
      <vt:lpstr>ZMMI67-178</vt:lpstr>
      <vt:lpstr>ZMMI67-179</vt:lpstr>
      <vt:lpstr>ZMMI67-180</vt:lpstr>
      <vt:lpstr>ZMMI67-181</vt:lpstr>
      <vt:lpstr>ZMMI67-182</vt:lpstr>
      <vt:lpstr>ZMMI67-183</vt:lpstr>
      <vt:lpstr>ZMMI67-187</vt:lpstr>
      <vt:lpstr>ZMMI68-192</vt:lpstr>
      <vt:lpstr>ZMMI68-194</vt:lpstr>
      <vt:lpstr>ZMMI68-196</vt:lpstr>
      <vt:lpstr>ZMMI68-197</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穆 禹宸</cp:lastModifiedBy>
  <cp:revision>69</cp:revision>
  <dcterms:created xsi:type="dcterms:W3CDTF">2016-05-20T12:59:00Z</dcterms:created>
  <dcterms:modified xsi:type="dcterms:W3CDTF">2023-05-13T09:09:57Z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2052-11.1.0.11691</vt:lpwstr>
  </property>
  <property fmtid="{D5CDD505-2E9C-101B-9397-08002B2CF9AE}" pid="3" name="ICV">
    <vt:lpwstr>0C434DCD0A934F84B5CD3D7484CBE748</vt:lpwstr>
  </property>
</Properties>
</file>